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handoutMasterIdLst>
    <p:handoutMasterId r:id="rId55"/>
  </p:handoutMasterIdLst>
  <p:sldIdLst>
    <p:sldId id="256" r:id="rId2"/>
    <p:sldId id="290" r:id="rId3"/>
    <p:sldId id="291" r:id="rId4"/>
    <p:sldId id="261" r:id="rId5"/>
    <p:sldId id="259" r:id="rId6"/>
    <p:sldId id="320" r:id="rId7"/>
    <p:sldId id="321" r:id="rId8"/>
    <p:sldId id="264" r:id="rId9"/>
    <p:sldId id="265" r:id="rId10"/>
    <p:sldId id="272" r:id="rId11"/>
    <p:sldId id="273" r:id="rId12"/>
    <p:sldId id="266" r:id="rId13"/>
    <p:sldId id="276" r:id="rId14"/>
    <p:sldId id="300" r:id="rId15"/>
    <p:sldId id="278" r:id="rId16"/>
    <p:sldId id="301" r:id="rId17"/>
    <p:sldId id="302" r:id="rId18"/>
    <p:sldId id="280" r:id="rId19"/>
    <p:sldId id="281" r:id="rId20"/>
    <p:sldId id="282" r:id="rId21"/>
    <p:sldId id="318" r:id="rId22"/>
    <p:sldId id="304" r:id="rId23"/>
    <p:sldId id="284" r:id="rId24"/>
    <p:sldId id="285" r:id="rId25"/>
    <p:sldId id="286" r:id="rId26"/>
    <p:sldId id="313" r:id="rId27"/>
    <p:sldId id="305" r:id="rId28"/>
    <p:sldId id="311" r:id="rId29"/>
    <p:sldId id="267" r:id="rId30"/>
    <p:sldId id="312" r:id="rId31"/>
    <p:sldId id="268" r:id="rId32"/>
    <p:sldId id="314" r:id="rId33"/>
    <p:sldId id="270" r:id="rId34"/>
    <p:sldId id="315" r:id="rId35"/>
    <p:sldId id="288" r:id="rId36"/>
    <p:sldId id="316" r:id="rId37"/>
    <p:sldId id="289" r:id="rId38"/>
    <p:sldId id="317" r:id="rId39"/>
    <p:sldId id="292" r:id="rId40"/>
    <p:sldId id="293" r:id="rId41"/>
    <p:sldId id="294" r:id="rId42"/>
    <p:sldId id="295" r:id="rId43"/>
    <p:sldId id="296" r:id="rId44"/>
    <p:sldId id="298" r:id="rId45"/>
    <p:sldId id="297" r:id="rId46"/>
    <p:sldId id="299" r:id="rId47"/>
    <p:sldId id="303" r:id="rId48"/>
    <p:sldId id="306" r:id="rId49"/>
    <p:sldId id="307" r:id="rId50"/>
    <p:sldId id="308" r:id="rId51"/>
    <p:sldId id="309" r:id="rId52"/>
    <p:sldId id="31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8FD7A2"/>
    <a:srgbClr val="0066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64" autoAdjust="0"/>
  </p:normalViewPr>
  <p:slideViewPr>
    <p:cSldViewPr>
      <p:cViewPr varScale="1">
        <p:scale>
          <a:sx n="92" d="100"/>
          <a:sy n="92" d="100"/>
        </p:scale>
        <p:origin x="-2100"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314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Age </a:t>
            </a:r>
            <a:r>
              <a:rPr lang="en-US" sz="1400" dirty="0" smtClean="0"/>
              <a:t>of US Bridges *</a:t>
            </a:r>
            <a:endParaRPr lang="en-US" sz="1400" dirty="0"/>
          </a:p>
        </c:rich>
      </c:tx>
      <c:layout>
        <c:manualLayout>
          <c:xMode val="edge"/>
          <c:yMode val="edge"/>
          <c:x val="0.28973972003499565"/>
          <c:y val="2.0889309853800598E-2"/>
        </c:manualLayout>
      </c:layout>
      <c:overlay val="1"/>
    </c:title>
    <c:autoTitleDeleted val="0"/>
    <c:plotArea>
      <c:layout>
        <c:manualLayout>
          <c:layoutTarget val="inner"/>
          <c:xMode val="edge"/>
          <c:yMode val="edge"/>
          <c:x val="2.0833333333333332E-2"/>
          <c:y val="0.18991135659107949"/>
          <c:w val="0.65309875328083988"/>
          <c:h val="0.81008864340892051"/>
        </c:manualLayout>
      </c:layout>
      <c:pieChart>
        <c:varyColors val="1"/>
        <c:ser>
          <c:idx val="0"/>
          <c:order val="0"/>
          <c:tx>
            <c:strRef>
              <c:f>Sheet1!$B$1</c:f>
              <c:strCache>
                <c:ptCount val="1"/>
                <c:pt idx="0">
                  <c:v>Age of Bridges</c:v>
                </c:pt>
              </c:strCache>
            </c:strRef>
          </c:tx>
          <c:dLbls>
            <c:dLblPos val="inEnd"/>
            <c:showLegendKey val="0"/>
            <c:showVal val="1"/>
            <c:showCatName val="0"/>
            <c:showSerName val="0"/>
            <c:showPercent val="0"/>
            <c:showBubbleSize val="0"/>
            <c:showLeaderLines val="1"/>
          </c:dLbls>
          <c:cat>
            <c:strRef>
              <c:f>Sheet1!$A$2:$A$7</c:f>
              <c:strCache>
                <c:ptCount val="6"/>
                <c:pt idx="0">
                  <c:v>50+</c:v>
                </c:pt>
                <c:pt idx="1">
                  <c:v>40 - 49</c:v>
                </c:pt>
                <c:pt idx="2">
                  <c:v>30 - 39</c:v>
                </c:pt>
                <c:pt idx="3">
                  <c:v>20 -29</c:v>
                </c:pt>
                <c:pt idx="4">
                  <c:v>10 - 19</c:v>
                </c:pt>
                <c:pt idx="5">
                  <c:v>0 - 9</c:v>
                </c:pt>
              </c:strCache>
            </c:strRef>
          </c:cat>
          <c:val>
            <c:numRef>
              <c:f>Sheet1!$B$2:$B$7</c:f>
              <c:numCache>
                <c:formatCode>0%</c:formatCode>
                <c:ptCount val="6"/>
                <c:pt idx="0">
                  <c:v>0.39</c:v>
                </c:pt>
                <c:pt idx="1">
                  <c:v>0.15</c:v>
                </c:pt>
                <c:pt idx="2">
                  <c:v>0.12</c:v>
                </c:pt>
                <c:pt idx="3">
                  <c:v>0.13</c:v>
                </c:pt>
                <c:pt idx="4">
                  <c:v>0.12</c:v>
                </c:pt>
                <c:pt idx="5">
                  <c:v>0.08</c:v>
                </c:pt>
              </c:numCache>
            </c:numRef>
          </c:val>
        </c:ser>
        <c:dLbls>
          <c:dLblPos val="inEnd"/>
          <c:showLegendKey val="0"/>
          <c:showVal val="1"/>
          <c:showCatName val="0"/>
          <c:showSerName val="0"/>
          <c:showPercent val="0"/>
          <c:showBubbleSize val="0"/>
          <c:showLeaderLines val="1"/>
        </c:dLbls>
        <c:firstSliceAng val="0"/>
      </c:pieChart>
    </c:plotArea>
    <c:legend>
      <c:legendPos val="r"/>
      <c:layout>
        <c:manualLayout>
          <c:xMode val="edge"/>
          <c:yMode val="edge"/>
          <c:x val="0.72948764216972883"/>
          <c:y val="0.27996789181699155"/>
          <c:w val="0.24967902449693788"/>
          <c:h val="0.67703487064116996"/>
        </c:manualLayout>
      </c:layout>
      <c:overlay val="0"/>
    </c:legend>
    <c:plotVisOnly val="1"/>
    <c:dispBlanksAs val="gap"/>
    <c:showDLblsOverMax val="0"/>
  </c:chart>
  <c:txPr>
    <a:bodyPr/>
    <a:lstStyle/>
    <a:p>
      <a:pPr>
        <a:defRPr sz="16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640D64-524C-417B-BCFE-287709B8F1CE}" type="datetimeFigureOut">
              <a:rPr lang="en-US" smtClean="0"/>
              <a:t>3/20/2018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4DC83A-EC31-4F10-956C-A71AA2240ABF}" type="slidenum">
              <a:rPr lang="en-US" smtClean="0"/>
              <a:t>‹#›</a:t>
            </a:fld>
            <a:endParaRPr lang="en-US"/>
          </a:p>
        </p:txBody>
      </p:sp>
    </p:spTree>
    <p:extLst>
      <p:ext uri="{BB962C8B-B14F-4D97-AF65-F5344CB8AC3E}">
        <p14:creationId xmlns:p14="http://schemas.microsoft.com/office/powerpoint/2010/main" val="4189940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22F644-B076-4FA7-9949-663F64BC03A4}" type="datetimeFigureOut">
              <a:rPr lang="en-US" smtClean="0"/>
              <a:t>3/20/2018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D475C8-23B1-4A82-B614-990C506E5A52}" type="slidenum">
              <a:rPr lang="en-US" smtClean="0"/>
              <a:t>‹#›</a:t>
            </a:fld>
            <a:endParaRPr lang="en-US"/>
          </a:p>
        </p:txBody>
      </p:sp>
    </p:spTree>
    <p:extLst>
      <p:ext uri="{BB962C8B-B14F-4D97-AF65-F5344CB8AC3E}">
        <p14:creationId xmlns:p14="http://schemas.microsoft.com/office/powerpoint/2010/main" val="1537681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D475C8-23B1-4A82-B614-990C506E5A52}" type="slidenum">
              <a:rPr lang="en-US" smtClean="0"/>
              <a:t>2</a:t>
            </a:fld>
            <a:endParaRPr lang="en-US"/>
          </a:p>
        </p:txBody>
      </p:sp>
    </p:spTree>
    <p:extLst>
      <p:ext uri="{BB962C8B-B14F-4D97-AF65-F5344CB8AC3E}">
        <p14:creationId xmlns:p14="http://schemas.microsoft.com/office/powerpoint/2010/main" val="108108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Field experiments are limited to the population subset and only</a:t>
            </a:r>
            <a:r>
              <a:rPr lang="en-US" baseline="0" dirty="0" smtClean="0"/>
              <a:t> serve to demonstrate shortcomings, rather than propose improvements</a:t>
            </a:r>
          </a:p>
          <a:p>
            <a:r>
              <a:rPr lang="en-US" baseline="0" dirty="0" smtClean="0"/>
              <a:t>Simulations have been mostly with simplified models (i.e. single-line girder), and with only a few parameters to be investigated and no assurance that the models are capable of simulating VBI</a:t>
            </a:r>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8</a:t>
            </a:fld>
            <a:endParaRPr lang="en-US"/>
          </a:p>
        </p:txBody>
      </p:sp>
    </p:spTree>
    <p:extLst>
      <p:ext uri="{BB962C8B-B14F-4D97-AF65-F5344CB8AC3E}">
        <p14:creationId xmlns:p14="http://schemas.microsoft.com/office/powerpoint/2010/main" val="317112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a:p>
            <a:r>
              <a:rPr lang="en-US" dirty="0" smtClean="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9</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p:txBody>
      </p:sp>
      <p:sp>
        <p:nvSpPr>
          <p:cNvPr id="4" name="Slide Number Placeholder 3"/>
          <p:cNvSpPr>
            <a:spLocks noGrp="1"/>
          </p:cNvSpPr>
          <p:nvPr>
            <p:ph type="sldNum" sz="quarter" idx="10"/>
          </p:nvPr>
        </p:nvSpPr>
        <p:spPr/>
        <p:txBody>
          <a:bodyPr/>
          <a:lstStyle/>
          <a:p>
            <a:fld id="{C6D475C8-23B1-4A82-B614-990C506E5A52}" type="slidenum">
              <a:rPr lang="en-US" smtClean="0"/>
              <a:t>28</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p:txBody>
      </p:sp>
      <p:sp>
        <p:nvSpPr>
          <p:cNvPr id="4" name="Slide Number Placeholder 3"/>
          <p:cNvSpPr>
            <a:spLocks noGrp="1"/>
          </p:cNvSpPr>
          <p:nvPr>
            <p:ph type="sldNum" sz="quarter" idx="10"/>
          </p:nvPr>
        </p:nvSpPr>
        <p:spPr/>
        <p:txBody>
          <a:bodyPr/>
          <a:lstStyle/>
          <a:p>
            <a:fld id="{C6D475C8-23B1-4A82-B614-990C506E5A52}" type="slidenum">
              <a:rPr lang="en-US" smtClean="0"/>
              <a:t>30</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p:txBody>
      </p:sp>
      <p:sp>
        <p:nvSpPr>
          <p:cNvPr id="4" name="Slide Number Placeholder 3"/>
          <p:cNvSpPr>
            <a:spLocks noGrp="1"/>
          </p:cNvSpPr>
          <p:nvPr>
            <p:ph type="sldNum" sz="quarter" idx="10"/>
          </p:nvPr>
        </p:nvSpPr>
        <p:spPr/>
        <p:txBody>
          <a:bodyPr/>
          <a:lstStyle/>
          <a:p>
            <a:fld id="{C6D475C8-23B1-4A82-B614-990C506E5A52}" type="slidenum">
              <a:rPr lang="en-US" smtClean="0"/>
              <a:t>32</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a:p>
            <a:r>
              <a:rPr lang="en-US" dirty="0" smtClean="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38</a:t>
            </a:fld>
            <a:endParaRPr lang="en-US"/>
          </a:p>
        </p:txBody>
      </p:sp>
    </p:spTree>
    <p:extLst>
      <p:ext uri="{BB962C8B-B14F-4D97-AF65-F5344CB8AC3E}">
        <p14:creationId xmlns:p14="http://schemas.microsoft.com/office/powerpoint/2010/main" val="292919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4E074E5-CD7C-4EA9-9992-E6EEA5782FD7}" type="datetime1">
              <a:rPr lang="en-US" smtClean="0"/>
              <a:t>3/20/2018</a:t>
            </a:fld>
            <a:endParaRPr lang="en-US"/>
          </a:p>
        </p:txBody>
      </p:sp>
      <p:sp>
        <p:nvSpPr>
          <p:cNvPr id="19" name="Footer Placeholder 18"/>
          <p:cNvSpPr>
            <a:spLocks noGrp="1"/>
          </p:cNvSpPr>
          <p:nvPr>
            <p:ph type="ftr" sz="quarter" idx="11"/>
          </p:nvPr>
        </p:nvSpPr>
        <p:spPr/>
        <p:txBody>
          <a:bodyPr/>
          <a:lstStyle/>
          <a:p>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80B043D-BC57-491C-A1F4-C39E1C5CA03A}" type="datetime1">
              <a:rPr lang="en-US" smtClean="0"/>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9FD21A7-2EC0-4F73-AAFC-BEBB60E28B48}" type="datetime1">
              <a:rPr lang="en-US" smtClean="0"/>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lvl1pPr algn="l">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457200" y="914400"/>
            <a:ext cx="8229600" cy="5211763"/>
          </a:xfrm>
        </p:spPr>
        <p:txBody>
          <a:bodyPr/>
          <a:lstStyle>
            <a:lvl1pPr marL="420624" indent="-384048">
              <a:buClr>
                <a:schemeClr val="accent1">
                  <a:lumMod val="60000"/>
                  <a:lumOff val="40000"/>
                </a:schemeClr>
              </a:buClr>
              <a:buSzPct val="70000"/>
              <a:buFont typeface="Wingdings" panose="05000000000000000000" pitchFamily="2" charset="2"/>
              <a:buChar char=""/>
              <a:defRPr/>
            </a:lvl1pPr>
            <a:lvl2pPr>
              <a:buClr>
                <a:schemeClr val="accent1">
                  <a:lumMod val="25000"/>
                  <a:lumOff val="75000"/>
                </a:schemeClr>
              </a:buClr>
              <a:defRPr/>
            </a:lvl2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24149279-04E8-47D1-9DB9-971BD37CB0CA}" type="datetime1">
              <a:rPr lang="en-US" smtClean="0"/>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a:lvl1pPr>
          </a:lstStyle>
          <a:p>
            <a:fld id="{B6F15528-21DE-4FAA-801E-634DDDAF4B2B}" type="slidenum">
              <a:rPr lang="en-US" smtClean="0"/>
              <a:pPr/>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6022848"/>
            <a:ext cx="9144000" cy="987552"/>
          </a:xfrm>
          <a:prstGeom prst="rect">
            <a:avLst/>
          </a:prstGeom>
          <a:effectLst>
            <a:outerShdw blurRad="50800" dist="63500" dir="3600000" algn="ctr" rotWithShape="0">
              <a:schemeClr val="bg1">
                <a:lumMod val="95000"/>
                <a:lumOff val="5000"/>
              </a:schemeClr>
            </a:outerShdw>
          </a:effec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4BFC01F-625D-4E75-BC30-5629A50DE024}" type="datetime1">
              <a:rPr lang="en-US" smtClean="0"/>
              <a:t>3/20/2018</a:t>
            </a:fld>
            <a:endParaRPr lang="en-US"/>
          </a:p>
        </p:txBody>
      </p:sp>
      <p:sp>
        <p:nvSpPr>
          <p:cNvPr id="5" name="Footer Placeholder 4"/>
          <p:cNvSpPr>
            <a:spLocks noGrp="1"/>
          </p:cNvSpPr>
          <p:nvPr>
            <p:ph type="ftr" sz="quarter" idx="11"/>
          </p:nvPr>
        </p:nvSpPr>
        <p:spPr/>
        <p:txBody>
          <a:bodyPr/>
          <a:lstStyle/>
          <a:p>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p>
            <a:fld id="{AB07B916-F420-434F-B586-D9947BB1085B}" type="datetime1">
              <a:rPr lang="en-US" smtClean="0"/>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8772539-E376-4CAC-BE7D-826BEE62A9DC}" type="datetime1">
              <a:rPr lang="en-US" smtClean="0"/>
              <a:t>3/20/2018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2953"/>
            <a:ext cx="7470648" cy="563880"/>
          </a:xfrm>
        </p:spPr>
        <p:txBody>
          <a:bodyPr anchor="ctr">
            <a:normAutofit/>
          </a:bodyPr>
          <a:lstStyle>
            <a:lvl1pPr algn="l">
              <a:defRPr sz="3200"/>
            </a:lvl1pPr>
          </a:lstStyle>
          <a:p>
            <a:r>
              <a:rPr kumimoji="0" lang="en-US" dirty="0" smtClean="0"/>
              <a:t>Click to edit Master title style</a:t>
            </a:r>
            <a:endParaRPr kumimoji="0" lang="en-US" dirty="0"/>
          </a:p>
        </p:txBody>
      </p:sp>
      <p:sp>
        <p:nvSpPr>
          <p:cNvPr id="7" name="Date Placeholder 6"/>
          <p:cNvSpPr>
            <a:spLocks noGrp="1"/>
          </p:cNvSpPr>
          <p:nvPr>
            <p:ph type="dt" sz="half" idx="10"/>
          </p:nvPr>
        </p:nvSpPr>
        <p:spPr/>
        <p:txBody>
          <a:bodyPr/>
          <a:lstStyle/>
          <a:p>
            <a:fld id="{68E0197C-D2CC-4B49-910C-660FAA0594DA}" type="datetime1">
              <a:rPr lang="en-US" smtClean="0"/>
              <a:t>3/20/2018</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AFED4-D321-4F29-85DF-F8D04DEB71F6}" type="datetime1">
              <a:rPr lang="en-US" smtClean="0"/>
              <a:t>3/20/2018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0FF16D7-EFD0-4805-B9E0-C537D8E79D9A}" type="datetime1">
              <a:rPr lang="en-US" smtClean="0"/>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A051A334-B532-4F80-B0F2-202D16DCDCCD}" type="datetime1">
              <a:rPr lang="en-US" smtClean="0"/>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dirty="0" smtClean="0"/>
              <a:t>Click to edit Master title style</a:t>
            </a:r>
            <a:endParaRPr kumimoji="0" lang="en-US" dirty="0"/>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0F3C31B3-20B5-4885-8A22-31C86C3105C4}" type="datetime1">
              <a:rPr lang="en-US" smtClean="0"/>
              <a:t>3/20/2018</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382000" y="0"/>
            <a:ext cx="762000" cy="365125"/>
          </a:xfrm>
          <a:prstGeom prst="rect">
            <a:avLst/>
          </a:prstGeom>
        </p:spPr>
        <p:txBody>
          <a:bodyPr vert="horz" lIns="0" tIns="91440" rIns="91440" bIns="0" anchor="t" anchorCtr="0"/>
          <a:lstStyle>
            <a:lvl1pPr algn="r" eaLnBrk="1" latinLnBrk="0" hangingPunct="1">
              <a:defRPr kumimoji="0" sz="1000">
                <a:solidFill>
                  <a:schemeClr val="tx1"/>
                </a:solidFill>
              </a:defRPr>
            </a:lvl1pPr>
          </a:lstStyle>
          <a:p>
            <a:fld id="{B6F15528-21DE-4FAA-801E-634DDDAF4B2B}"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a:defRPr kumimoji="0" sz="1800" kern="1200" baseline="0">
          <a:solidFill>
            <a:schemeClr val="tx1"/>
          </a:solidFill>
          <a:latin typeface="+mn-lt"/>
          <a:ea typeface="+mn-ea"/>
          <a:cs typeface="+mn-cs"/>
        </a:defRPr>
      </a:lvl7pPr>
      <a:lvl8pP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10" Type="http://schemas.openxmlformats.org/officeDocument/2006/relationships/image" Target="../media/image20.jpeg"/><Relationship Id="rId4" Type="http://schemas.openxmlformats.org/officeDocument/2006/relationships/image" Target="../media/image15.png"/><Relationship Id="rId9"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066801"/>
            <a:ext cx="8763000" cy="914399"/>
          </a:xfrm>
          <a:effectLst>
            <a:outerShdw blurRad="50800" dir="2700000" algn="tl" rotWithShape="0">
              <a:schemeClr val="tx1">
                <a:alpha val="58000"/>
              </a:schemeClr>
            </a:outerShdw>
          </a:effectLst>
        </p:spPr>
        <p:txBody>
          <a:bodyPr>
            <a:normAutofit/>
          </a:bodyPr>
          <a:lstStyle/>
          <a:p>
            <a:pPr algn="r"/>
            <a:r>
              <a:rPr lang="en-US" cap="none" dirty="0" smtClean="0">
                <a:ln w="5000" cmpd="sng">
                  <a:solidFill>
                    <a:schemeClr val="accent1">
                      <a:lumMod val="75000"/>
                    </a:schemeClr>
                  </a:solidFill>
                  <a:prstDash val="solid"/>
                </a:ln>
                <a:solidFill>
                  <a:schemeClr val="accent1">
                    <a:lumMod val="20000"/>
                    <a:lumOff val="80000"/>
                  </a:schemeClr>
                </a:solidFill>
                <a:effectLst>
                  <a:outerShdw blurRad="50800" dist="38100" dir="2400000" algn="t" rotWithShape="0">
                    <a:schemeClr val="tx1">
                      <a:alpha val="50000"/>
                    </a:schemeClr>
                  </a:outerShdw>
                </a:effectLst>
              </a:rPr>
              <a:t>PhD Proposal</a:t>
            </a:r>
            <a:endParaRPr lang="en-US" cap="none" dirty="0">
              <a:ln w="5000" cmpd="sng">
                <a:solidFill>
                  <a:schemeClr val="accent1">
                    <a:lumMod val="75000"/>
                  </a:schemeClr>
                </a:solidFill>
                <a:prstDash val="solid"/>
              </a:ln>
              <a:solidFill>
                <a:schemeClr val="accent1">
                  <a:lumMod val="20000"/>
                  <a:lumOff val="80000"/>
                </a:schemeClr>
              </a:solidFill>
              <a:effectLst>
                <a:outerShdw blurRad="50800" dist="38100" dir="2400000" algn="t" rotWithShape="0">
                  <a:schemeClr val="tx1">
                    <a:alpha val="50000"/>
                  </a:schemeClr>
                </a:outerShdw>
              </a:effectLst>
            </a:endParaRPr>
          </a:p>
        </p:txBody>
      </p:sp>
      <p:sp>
        <p:nvSpPr>
          <p:cNvPr id="3" name="Subtitle 2"/>
          <p:cNvSpPr>
            <a:spLocks noGrp="1"/>
          </p:cNvSpPr>
          <p:nvPr>
            <p:ph type="subTitle" idx="1"/>
          </p:nvPr>
        </p:nvSpPr>
        <p:spPr>
          <a:xfrm>
            <a:off x="381000" y="1752600"/>
            <a:ext cx="8610600" cy="1143000"/>
          </a:xfrm>
        </p:spPr>
        <p:txBody>
          <a:bodyPr>
            <a:normAutofit/>
          </a:bodyPr>
          <a:lstStyle/>
          <a:p>
            <a:pPr algn="r"/>
            <a:r>
              <a:rPr lang="en-US" sz="2800" dirty="0">
                <a:solidFill>
                  <a:srgbClr val="FFFFFF"/>
                </a:solidFill>
              </a:rPr>
              <a:t>Understanding Vehicle-Bridge Interaction through Field Measurements </a:t>
            </a:r>
            <a:r>
              <a:rPr lang="en-US" sz="2800" dirty="0" smtClean="0">
                <a:solidFill>
                  <a:srgbClr val="FFFFFF"/>
                </a:solidFill>
              </a:rPr>
              <a:t>and </a:t>
            </a:r>
            <a:r>
              <a:rPr lang="en-US" sz="2800" dirty="0">
                <a:solidFill>
                  <a:srgbClr val="FFFFFF"/>
                </a:solidFill>
              </a:rPr>
              <a:t>Model-Based Simulations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5946648"/>
            <a:ext cx="9144000" cy="987552"/>
          </a:xfrm>
          <a:prstGeom prst="rect">
            <a:avLst/>
          </a:prstGeom>
          <a:effectLst>
            <a:outerShdw blurRad="50800" dist="63500" dir="3600000" algn="ctr" rotWithShape="0">
              <a:schemeClr val="bg1">
                <a:lumMod val="95000"/>
                <a:lumOff val="5000"/>
              </a:schemeClr>
            </a:outerShdw>
          </a:effectLst>
        </p:spPr>
      </p:pic>
      <p:sp>
        <p:nvSpPr>
          <p:cNvPr id="8" name="TextBox 7"/>
          <p:cNvSpPr txBox="1"/>
          <p:nvPr/>
        </p:nvSpPr>
        <p:spPr>
          <a:xfrm>
            <a:off x="4038600" y="4495800"/>
            <a:ext cx="4953000" cy="2062103"/>
          </a:xfrm>
          <a:prstGeom prst="rect">
            <a:avLst/>
          </a:prstGeom>
          <a:noFill/>
        </p:spPr>
        <p:txBody>
          <a:bodyPr wrap="square" rtlCol="0">
            <a:spAutoFit/>
          </a:bodyPr>
          <a:lstStyle/>
          <a:p>
            <a:pPr algn="r"/>
            <a:r>
              <a:rPr lang="en-US" sz="1600" b="1" dirty="0" smtClean="0">
                <a:solidFill>
                  <a:schemeClr val="bg1">
                    <a:lumMod val="50000"/>
                    <a:lumOff val="50000"/>
                  </a:schemeClr>
                </a:solidFill>
              </a:rPr>
              <a:t>John B. Braley</a:t>
            </a:r>
          </a:p>
          <a:p>
            <a:pPr algn="r"/>
            <a:endParaRPr lang="en-US" sz="1600" b="1" dirty="0" smtClean="0">
              <a:solidFill>
                <a:schemeClr val="bg1">
                  <a:lumMod val="50000"/>
                  <a:lumOff val="50000"/>
                </a:schemeClr>
              </a:solidFill>
            </a:endParaRPr>
          </a:p>
          <a:p>
            <a:pPr algn="r"/>
            <a:r>
              <a:rPr lang="en-US" sz="1600" b="1" dirty="0" smtClean="0">
                <a:solidFill>
                  <a:schemeClr val="bg1">
                    <a:lumMod val="50000"/>
                    <a:lumOff val="50000"/>
                  </a:schemeClr>
                </a:solidFill>
              </a:rPr>
              <a:t>Department </a:t>
            </a:r>
            <a:r>
              <a:rPr lang="en-US" sz="1600" b="1" dirty="0">
                <a:solidFill>
                  <a:schemeClr val="bg1">
                    <a:lumMod val="50000"/>
                    <a:lumOff val="50000"/>
                  </a:schemeClr>
                </a:solidFill>
              </a:rPr>
              <a:t>of Civil &amp; Environmental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School of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Rutgers, The State University of New </a:t>
            </a:r>
            <a:r>
              <a:rPr lang="en-US" sz="1600" b="1" dirty="0" smtClean="0">
                <a:solidFill>
                  <a:schemeClr val="bg1">
                    <a:lumMod val="50000"/>
                    <a:lumOff val="50000"/>
                  </a:schemeClr>
                </a:solidFill>
              </a:rPr>
              <a:t>Jersey</a:t>
            </a:r>
          </a:p>
          <a:p>
            <a:pPr algn="r"/>
            <a:endParaRPr lang="en-US" sz="1600" b="1" dirty="0">
              <a:solidFill>
                <a:schemeClr val="bg1">
                  <a:lumMod val="50000"/>
                  <a:lumOff val="50000"/>
                </a:schemeClr>
              </a:solidFill>
            </a:endParaRPr>
          </a:p>
          <a:p>
            <a:pPr algn="r"/>
            <a:r>
              <a:rPr lang="en-US" sz="1400" b="1" dirty="0" smtClean="0">
                <a:solidFill>
                  <a:schemeClr val="bg1">
                    <a:lumMod val="50000"/>
                    <a:lumOff val="50000"/>
                  </a:schemeClr>
                </a:solidFill>
              </a:rPr>
              <a:t>April 4, 2018</a:t>
            </a:r>
            <a:endParaRPr lang="en-US" sz="1400" dirty="0">
              <a:solidFill>
                <a:schemeClr val="bg1">
                  <a:lumMod val="50000"/>
                  <a:lumOff val="50000"/>
                </a:schemeClr>
              </a:solidFill>
            </a:endParaRPr>
          </a:p>
          <a:p>
            <a:pPr algn="r"/>
            <a:endParaRPr lang="en-US" sz="1600" dirty="0">
              <a:solidFill>
                <a:schemeClr val="bg1">
                  <a:lumMod val="50000"/>
                  <a:lumOff val="50000"/>
                </a:schemeClr>
              </a:solidFill>
            </a:endParaRPr>
          </a:p>
        </p:txBody>
      </p:sp>
    </p:spTree>
    <p:extLst>
      <p:ext uri="{BB962C8B-B14F-4D97-AF65-F5344CB8AC3E}">
        <p14:creationId xmlns:p14="http://schemas.microsoft.com/office/powerpoint/2010/main" val="3011627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1155774"/>
            <a:ext cx="8778054" cy="205505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516946"/>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a:t>
            </a:r>
            <a:endParaRPr lang="en-US" dirty="0"/>
          </a:p>
        </p:txBody>
      </p:sp>
      <p:sp>
        <p:nvSpPr>
          <p:cNvPr id="22" name="TextBox 7"/>
          <p:cNvSpPr txBox="1"/>
          <p:nvPr/>
        </p:nvSpPr>
        <p:spPr>
          <a:xfrm>
            <a:off x="6296909" y="1155772"/>
            <a:ext cx="2694691"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61415" y="3541455"/>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541455"/>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cxnSp>
        <p:nvCxnSpPr>
          <p:cNvPr id="26" name="Straight Arrow Connector 25"/>
          <p:cNvCxnSpPr/>
          <p:nvPr/>
        </p:nvCxnSpPr>
        <p:spPr>
          <a:xfrm flipV="1">
            <a:off x="6727075" y="2709785"/>
            <a:ext cx="0" cy="852553"/>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8"/>
            <a:ext cx="2881685" cy="852553"/>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9" name="TextBox 3"/>
          <p:cNvSpPr txBox="1"/>
          <p:nvPr/>
        </p:nvSpPr>
        <p:spPr>
          <a:xfrm>
            <a:off x="213546" y="1155773"/>
            <a:ext cx="2791722"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a:t>
            </a:r>
            <a:r>
              <a:rPr lang="en-US" sz="2000" kern="1200" dirty="0" smtClean="0">
                <a:solidFill>
                  <a:srgbClr val="000000"/>
                </a:solidFill>
                <a:effectLst/>
                <a:latin typeface="Calibri"/>
                <a:ea typeface="Times New Roman"/>
                <a:cs typeface="Times New Roman"/>
              </a:rPr>
              <a:t>“learning” structure</a:t>
            </a:r>
            <a:r>
              <a:rPr lang="en-US" sz="2000" dirty="0" smtClean="0">
                <a:solidFill>
                  <a:srgbClr val="000000"/>
                </a:solidFill>
                <a:latin typeface="Calibri"/>
                <a:ea typeface="Times New Roman"/>
                <a:cs typeface="Times New Roman"/>
              </a:rPr>
              <a:t> through field testing</a:t>
            </a:r>
            <a:r>
              <a:rPr lang="en-US" sz="2000" kern="1200" dirty="0" smtClean="0">
                <a:solidFill>
                  <a:srgbClr val="000000"/>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Develop FE </a:t>
            </a:r>
            <a:r>
              <a:rPr lang="en-US" sz="2000" kern="1200" dirty="0" smtClean="0">
                <a:solidFill>
                  <a:srgbClr val="000000"/>
                </a:solidFill>
                <a:effectLst/>
                <a:latin typeface="Calibri"/>
                <a:ea typeface="Times New Roman"/>
                <a:cs typeface="Times New Roman"/>
              </a:rPr>
              <a:t>model.</a:t>
            </a:r>
            <a:endParaRPr lang="en-US" sz="2000" dirty="0">
              <a:effectLst/>
              <a:latin typeface="Times New Roman"/>
              <a:ea typeface="Times New Roman"/>
            </a:endParaRPr>
          </a:p>
        </p:txBody>
      </p:sp>
      <p:sp>
        <p:nvSpPr>
          <p:cNvPr id="20" name="TextBox 4"/>
          <p:cNvSpPr txBox="1"/>
          <p:nvPr/>
        </p:nvSpPr>
        <p:spPr>
          <a:xfrm>
            <a:off x="3222131" y="1155773"/>
            <a:ext cx="2633417"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508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6869809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1155774"/>
            <a:ext cx="8778054" cy="205505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516946"/>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 – Completed Work</a:t>
            </a:r>
            <a:endParaRPr lang="en-US" dirty="0"/>
          </a:p>
        </p:txBody>
      </p:sp>
      <p:sp>
        <p:nvSpPr>
          <p:cNvPr id="22" name="TextBox 7"/>
          <p:cNvSpPr txBox="1"/>
          <p:nvPr/>
        </p:nvSpPr>
        <p:spPr>
          <a:xfrm>
            <a:off x="6297039" y="1155774"/>
            <a:ext cx="2694561" cy="1508105"/>
          </a:xfrm>
          <a:prstGeom prst="rect">
            <a:avLst/>
          </a:prstGeom>
          <a:noFill/>
        </p:spPr>
        <p:txBody>
          <a:bodyPr wrap="square" lIns="182880" tIns="228600" rtlCol="0" anchor="t" anchorCtr="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61415" y="3541455"/>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541455"/>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sp>
        <p:nvSpPr>
          <p:cNvPr id="31" name="Rectangle 30"/>
          <p:cNvSpPr/>
          <p:nvPr/>
        </p:nvSpPr>
        <p:spPr>
          <a:xfrm>
            <a:off x="2993262" y="3210826"/>
            <a:ext cx="5998338" cy="251694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
          <p:cNvSpPr txBox="1"/>
          <p:nvPr/>
        </p:nvSpPr>
        <p:spPr>
          <a:xfrm>
            <a:off x="213546" y="1155775"/>
            <a:ext cx="2658817" cy="2031325"/>
          </a:xfrm>
          <a:prstGeom prst="rect">
            <a:avLst/>
          </a:prstGeom>
          <a:gradFill flip="none" rotWithShape="1">
            <a:gsLst>
              <a:gs pos="64000">
                <a:srgbClr val="FF0000">
                  <a:alpha val="15000"/>
                </a:srgbClr>
              </a:gs>
              <a:gs pos="93000">
                <a:srgbClr val="FF0000">
                  <a:alpha val="30000"/>
                </a:srgbClr>
              </a:gs>
              <a:gs pos="100000">
                <a:srgbClr val="FF000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tlCol="0" anchor="t" anchorCtr="0"/>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b="1" dirty="0">
                <a:solidFill>
                  <a:srgbClr val="1F497D"/>
                </a:solidFill>
                <a:latin typeface="Calibri"/>
                <a:ea typeface="Times New Roman"/>
                <a:cs typeface="Times New Roman"/>
              </a:rPr>
              <a:t>Phase</a:t>
            </a:r>
            <a:r>
              <a:rPr lang="en-US" dirty="0">
                <a:solidFill>
                  <a:srgbClr val="000000"/>
                </a:solidFill>
              </a:rPr>
              <a:t> </a:t>
            </a:r>
            <a:r>
              <a:rPr lang="en-US" sz="2000" b="1" dirty="0">
                <a:solidFill>
                  <a:srgbClr val="1F497D"/>
                </a:solidFill>
                <a:latin typeface="Calibri"/>
                <a:ea typeface="Times New Roman"/>
                <a:cs typeface="Times New Roman"/>
              </a:rPr>
              <a:t>1</a:t>
            </a:r>
            <a:r>
              <a:rPr lang="en-US" dirty="0">
                <a:solidFill>
                  <a:srgbClr val="000000"/>
                </a:solidFill>
              </a:rPr>
              <a:t> </a:t>
            </a:r>
            <a:r>
              <a:rPr lang="en-US" sz="2000" dirty="0">
                <a:solidFill>
                  <a:srgbClr val="000000"/>
                </a:solidFill>
                <a:latin typeface="Calibri"/>
                <a:ea typeface="Times New Roman"/>
                <a:cs typeface="Times New Roman"/>
              </a:rPr>
              <a:t>– Identify and characterize “learning” structure through field testing. Develop FE model.</a:t>
            </a:r>
          </a:p>
        </p:txBody>
      </p:sp>
      <p:sp>
        <p:nvSpPr>
          <p:cNvPr id="20" name="TextBox 4"/>
          <p:cNvSpPr txBox="1"/>
          <p:nvPr/>
        </p:nvSpPr>
        <p:spPr>
          <a:xfrm>
            <a:off x="3261415" y="1155774"/>
            <a:ext cx="2633417" cy="1815882"/>
          </a:xfrm>
          <a:prstGeom prst="rect">
            <a:avLst/>
          </a:prstGeom>
          <a:noFill/>
        </p:spPr>
        <p:txBody>
          <a:bodyPr wrap="square" lIns="182880" tIns="228600" rtlCol="0" anchor="t" anchorCtr="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2887421"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270405" y="1155775"/>
            <a:ext cx="2694560" cy="2055052"/>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727075" y="2709785"/>
            <a:ext cx="0" cy="852553"/>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8"/>
            <a:ext cx="2881685" cy="852553"/>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473326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Completed Work – Phase 1</a:t>
            </a:r>
            <a:endParaRPr lang="en-US" dirty="0"/>
          </a:p>
        </p:txBody>
      </p:sp>
      <p:pic>
        <p:nvPicPr>
          <p:cNvPr id="12" name="Picture 11"/>
          <p:cNvPicPr>
            <a:picLocks noChangeAspect="1"/>
          </p:cNvPicPr>
          <p:nvPr/>
        </p:nvPicPr>
        <p:blipFill>
          <a:blip r:embed="rId2"/>
          <a:stretch>
            <a:fillRect/>
          </a:stretch>
        </p:blipFill>
        <p:spPr>
          <a:xfrm>
            <a:off x="5486" y="2438400"/>
            <a:ext cx="9144000" cy="3684810"/>
          </a:xfrm>
          <a:prstGeom prst="rect">
            <a:avLst/>
          </a:prstGeom>
          <a:ln>
            <a:solidFill>
              <a:schemeClr val="tx1">
                <a:lumMod val="85000"/>
                <a:lumOff val="15000"/>
              </a:schemeClr>
            </a:solidFill>
          </a:ln>
        </p:spPr>
      </p:pic>
      <p:pic>
        <p:nvPicPr>
          <p:cNvPr id="13" name="Picture 12"/>
          <p:cNvPicPr>
            <a:picLocks noChangeAspect="1"/>
          </p:cNvPicPr>
          <p:nvPr/>
        </p:nvPicPr>
        <p:blipFill rotWithShape="1">
          <a:blip r:embed="rId3"/>
          <a:srcRect l="28708" t="29836" r="27808" b="15147"/>
          <a:stretch/>
        </p:blipFill>
        <p:spPr>
          <a:xfrm>
            <a:off x="0" y="914400"/>
            <a:ext cx="4114800" cy="2779918"/>
          </a:xfrm>
          <a:prstGeom prst="rect">
            <a:avLst/>
          </a:prstGeom>
        </p:spPr>
      </p:pic>
      <p:sp>
        <p:nvSpPr>
          <p:cNvPr id="14" name="Teardrop 13"/>
          <p:cNvSpPr/>
          <p:nvPr/>
        </p:nvSpPr>
        <p:spPr>
          <a:xfrm rot="8100000">
            <a:off x="895130" y="1046448"/>
            <a:ext cx="118872" cy="118872"/>
          </a:xfrm>
          <a:prstGeom prst="teardrop">
            <a:avLst>
              <a:gd name="adj" fmla="val 200000"/>
            </a:avLst>
          </a:prstGeom>
          <a:solidFill>
            <a:srgbClr val="FF0000"/>
          </a:solidFill>
          <a:ln>
            <a:noFill/>
          </a:ln>
          <a:effectLst>
            <a:outerShdw blurRad="76200" dir="6180000" sx="68000" sy="68000" kx="-1200000" algn="b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sp>
        <p:nvSpPr>
          <p:cNvPr id="6" name="Rectangle 5"/>
          <p:cNvSpPr/>
          <p:nvPr/>
        </p:nvSpPr>
        <p:spPr>
          <a:xfrm>
            <a:off x="4525708" y="2514600"/>
            <a:ext cx="4161092" cy="318632"/>
          </a:xfrm>
          <a:prstGeom prst="rect">
            <a:avLst/>
          </a:prstGeom>
          <a:solidFill>
            <a:schemeClr val="tx1">
              <a:alpha val="60000"/>
            </a:schemeClr>
          </a:solidFill>
        </p:spPr>
        <p:txBody>
          <a:bodyPr vert="horz" lIns="68598" tIns="34299" rIns="68598" bIns="34299" rtlCol="0" anchor="ctr">
            <a:noAutofit/>
          </a:bodyPr>
          <a:lstStyle/>
          <a:p>
            <a:pPr algn="ctr">
              <a:lnSpc>
                <a:spcPct val="90000"/>
              </a:lnSpc>
              <a:spcBef>
                <a:spcPct val="0"/>
              </a:spcBef>
            </a:pPr>
            <a:r>
              <a:rPr lang="en-US" b="1" dirty="0">
                <a:solidFill>
                  <a:schemeClr val="bg1"/>
                </a:solidFill>
                <a:latin typeface="Arial" panose="020B0604020202020204" pitchFamily="34" charset="0"/>
                <a:ea typeface="+mj-ea"/>
                <a:cs typeface="Arial" panose="020B0604020202020204" pitchFamily="34" charset="0"/>
              </a:rPr>
              <a:t>I-76 PENCOYD VIADUCT (1986) </a:t>
            </a:r>
          </a:p>
        </p:txBody>
      </p:sp>
      <p:sp>
        <p:nvSpPr>
          <p:cNvPr id="4" name="TextBox 3"/>
          <p:cNvSpPr txBox="1"/>
          <p:nvPr/>
        </p:nvSpPr>
        <p:spPr>
          <a:xfrm>
            <a:off x="4434554" y="838200"/>
            <a:ext cx="4343400" cy="1754326"/>
          </a:xfrm>
          <a:prstGeom prst="rect">
            <a:avLst/>
          </a:prstGeom>
          <a:noFill/>
        </p:spPr>
        <p:txBody>
          <a:bodyPr wrap="square" rtlCol="0">
            <a:spAutoFit/>
          </a:bodyPr>
          <a:lstStyle/>
          <a:p>
            <a:r>
              <a:rPr lang="en-US" dirty="0" smtClean="0"/>
              <a:t>Characterize Bridge through </a:t>
            </a:r>
            <a:r>
              <a:rPr lang="en-US" dirty="0" err="1" smtClean="0"/>
              <a:t>StID</a:t>
            </a:r>
            <a:endParaRPr lang="en-US" dirty="0"/>
          </a:p>
          <a:p>
            <a:pPr marL="285750" indent="-285750">
              <a:buFont typeface="Arial" panose="020B0604020202020204" pitchFamily="34" charset="0"/>
              <a:buChar char="•"/>
            </a:pPr>
            <a:r>
              <a:rPr lang="en-US" dirty="0" smtClean="0"/>
              <a:t>Observe structure and it’s behavior</a:t>
            </a:r>
          </a:p>
          <a:p>
            <a:pPr marL="285750" indent="-285750">
              <a:buFont typeface="Arial" panose="020B0604020202020204" pitchFamily="34" charset="0"/>
              <a:buChar char="•"/>
            </a:pPr>
            <a:r>
              <a:rPr lang="en-US" dirty="0" smtClean="0"/>
              <a:t>Obtain frequencies and mode shapes</a:t>
            </a:r>
          </a:p>
          <a:p>
            <a:pPr marL="285750" indent="-285750">
              <a:buFont typeface="Arial" panose="020B0604020202020204" pitchFamily="34" charset="0"/>
              <a:buChar char="•"/>
            </a:pPr>
            <a:r>
              <a:rPr lang="en-US" dirty="0" smtClean="0"/>
              <a:t>Construct and calibrate model</a:t>
            </a:r>
          </a:p>
          <a:p>
            <a:pPr marL="285750" indent="-285750">
              <a:buFont typeface="Arial" panose="020B0604020202020204" pitchFamily="34" charset="0"/>
              <a:buChar char="•"/>
            </a:pPr>
            <a:r>
              <a:rPr lang="en-US" dirty="0" smtClean="0"/>
              <a:t>Interrogate FE model</a:t>
            </a:r>
          </a:p>
          <a:p>
            <a:endParaRPr lang="en-US" dirty="0"/>
          </a:p>
        </p:txBody>
      </p:sp>
    </p:spTree>
    <p:extLst>
      <p:ext uri="{BB962C8B-B14F-4D97-AF65-F5344CB8AC3E}">
        <p14:creationId xmlns:p14="http://schemas.microsoft.com/office/powerpoint/2010/main" val="20014692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a:t>
            </a:r>
            <a:r>
              <a:rPr lang="en-US" dirty="0" smtClean="0"/>
              <a:t>1: </a:t>
            </a:r>
            <a:r>
              <a:rPr lang="en-US" sz="2400" dirty="0" smtClean="0"/>
              <a:t>First Field Test</a:t>
            </a:r>
            <a:endParaRPr lang="en-US" sz="2400" dirty="0"/>
          </a:p>
        </p:txBody>
      </p:sp>
      <p:sp>
        <p:nvSpPr>
          <p:cNvPr id="4" name="Rounded Rectangle 3"/>
          <p:cNvSpPr/>
          <p:nvPr/>
        </p:nvSpPr>
        <p:spPr>
          <a:xfrm>
            <a:off x="284633" y="4865223"/>
            <a:ext cx="3209675" cy="1035602"/>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74391" rIns="274391" rtlCol="0" anchor="ctr"/>
          <a:lstStyle/>
          <a:p>
            <a:r>
              <a:rPr lang="en-US" sz="1350" dirty="0">
                <a:solidFill>
                  <a:schemeClr val="tx1"/>
                </a:solidFill>
                <a:latin typeface="Arial" panose="020B0604020202020204" pitchFamily="34" charset="0"/>
                <a:cs typeface="Arial" panose="020B0604020202020204" pitchFamily="34" charset="0"/>
              </a:rPr>
              <a:t>INSTRUMENTATION PLAN</a:t>
            </a:r>
          </a:p>
          <a:p>
            <a:pPr marL="342991" indent="-342991">
              <a:buFont typeface="Arial" panose="020B0604020202020204" pitchFamily="34" charset="0"/>
              <a:buChar char="•"/>
            </a:pPr>
            <a:r>
              <a:rPr lang="en-US" sz="1350" dirty="0">
                <a:solidFill>
                  <a:schemeClr val="tx1"/>
                </a:solidFill>
                <a:latin typeface="Arial" panose="020B0604020202020204" pitchFamily="34" charset="0"/>
                <a:cs typeface="Arial" panose="020B0604020202020204" pitchFamily="34" charset="0"/>
              </a:rPr>
              <a:t>30 Accelerometers</a:t>
            </a:r>
          </a:p>
          <a:p>
            <a:pPr marL="342991" indent="-342991">
              <a:buFont typeface="Arial" panose="020B0604020202020204" pitchFamily="34" charset="0"/>
              <a:buChar char="•"/>
            </a:pPr>
            <a:r>
              <a:rPr lang="en-US" sz="1350" dirty="0">
                <a:solidFill>
                  <a:schemeClr val="tx1"/>
                </a:solidFill>
                <a:latin typeface="Arial" panose="020B0604020202020204" pitchFamily="34" charset="0"/>
                <a:cs typeface="Arial" panose="020B0604020202020204" pitchFamily="34" charset="0"/>
              </a:rPr>
              <a:t>12 Strain Gauges</a:t>
            </a:r>
          </a:p>
          <a:p>
            <a:pPr marL="342991" indent="-342991">
              <a:buFont typeface="Arial" panose="020B0604020202020204" pitchFamily="34" charset="0"/>
              <a:buChar char="•"/>
            </a:pPr>
            <a:r>
              <a:rPr lang="en-US" sz="1350" dirty="0">
                <a:solidFill>
                  <a:schemeClr val="tx1"/>
                </a:solidFill>
                <a:latin typeface="Arial" panose="020B0604020202020204" pitchFamily="34" charset="0"/>
                <a:cs typeface="Arial" panose="020B0604020202020204" pitchFamily="34" charset="0"/>
              </a:rPr>
              <a:t>24 hours of data collected</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10691"/>
          <a:stretch/>
        </p:blipFill>
        <p:spPr>
          <a:xfrm>
            <a:off x="3570755" y="1555064"/>
            <a:ext cx="2754392" cy="437434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962" b="20000"/>
          <a:stretch/>
        </p:blipFill>
        <p:spPr>
          <a:xfrm>
            <a:off x="284633" y="3371835"/>
            <a:ext cx="3209675" cy="138887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3338" t="17809" r="10494"/>
          <a:stretch/>
        </p:blipFill>
        <p:spPr>
          <a:xfrm>
            <a:off x="284634" y="1559480"/>
            <a:ext cx="3203082" cy="175023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4867" y="1559480"/>
            <a:ext cx="2458082" cy="4369924"/>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284634" y="838200"/>
            <a:ext cx="3449166" cy="369332"/>
          </a:xfrm>
          <a:prstGeom prst="rect">
            <a:avLst/>
          </a:prstGeom>
          <a:noFill/>
        </p:spPr>
        <p:txBody>
          <a:bodyPr wrap="square" rtlCol="0">
            <a:spAutoFit/>
          </a:bodyPr>
          <a:lstStyle/>
          <a:p>
            <a:r>
              <a:rPr lang="en-US" dirty="0" smtClean="0"/>
              <a:t>Spans 7 &amp; 8 selected for testing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341709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1: </a:t>
            </a:r>
            <a:r>
              <a:rPr lang="en-US" sz="2400" dirty="0" smtClean="0"/>
              <a:t>Outcomes</a:t>
            </a:r>
            <a:endParaRPr lang="en-US" dirty="0"/>
          </a:p>
        </p:txBody>
      </p:sp>
      <p:sp>
        <p:nvSpPr>
          <p:cNvPr id="3" name="Content Placeholder 2"/>
          <p:cNvSpPr>
            <a:spLocks noGrp="1"/>
          </p:cNvSpPr>
          <p:nvPr>
            <p:ph idx="1"/>
          </p:nvPr>
        </p:nvSpPr>
        <p:spPr/>
        <p:txBody>
          <a:bodyPr>
            <a:normAutofit/>
          </a:bodyPr>
          <a:lstStyle/>
          <a:p>
            <a:r>
              <a:rPr lang="en-US" dirty="0" smtClean="0"/>
              <a:t>Primary objectives:</a:t>
            </a:r>
          </a:p>
          <a:p>
            <a:pPr lvl="1"/>
            <a:r>
              <a:rPr lang="en-US" dirty="0" smtClean="0"/>
              <a:t>Mode shapes and frequencies obtained</a:t>
            </a:r>
          </a:p>
          <a:p>
            <a:pPr lvl="1"/>
            <a:r>
              <a:rPr lang="en-US" dirty="0" smtClean="0"/>
              <a:t>FE model created and calibrated </a:t>
            </a:r>
            <a:endParaRPr lang="en-US" dirty="0" smtClean="0"/>
          </a:p>
          <a:p>
            <a:pPr lvl="1"/>
            <a:r>
              <a:rPr lang="en-US" dirty="0" smtClean="0"/>
              <a:t>FE model revealed no structural anomalies</a:t>
            </a:r>
            <a:endParaRPr lang="en-US" dirty="0" smtClean="0"/>
          </a:p>
          <a:p>
            <a:r>
              <a:rPr lang="en-US" dirty="0" smtClean="0"/>
              <a:t>Additional Observations</a:t>
            </a:r>
          </a:p>
          <a:p>
            <a:pPr lvl="1"/>
            <a:r>
              <a:rPr lang="en-US" dirty="0" smtClean="0"/>
              <a:t>Dynamic behavior is consistent for different spans</a:t>
            </a:r>
            <a:endParaRPr lang="en-US" dirty="0" smtClean="0"/>
          </a:p>
          <a:p>
            <a:pPr lvl="1"/>
            <a:r>
              <a:rPr lang="en-US" dirty="0" smtClean="0"/>
              <a:t>Operational peak strains 100 - 200 </a:t>
            </a:r>
            <a:r>
              <a:rPr lang="el-GR" dirty="0"/>
              <a:t>με</a:t>
            </a:r>
            <a:r>
              <a:rPr lang="en-US" dirty="0"/>
              <a:t> </a:t>
            </a:r>
            <a:endParaRPr lang="en-US" dirty="0" smtClean="0"/>
          </a:p>
          <a:p>
            <a:pPr lvl="1"/>
            <a:r>
              <a:rPr lang="en-US" dirty="0" smtClean="0"/>
              <a:t>Vibration levels as high as 25%G: “very disturbing” for human comfort criterion</a:t>
            </a:r>
          </a:p>
          <a:p>
            <a:pPr lvl="1"/>
            <a:r>
              <a:rPr lang="en-US" dirty="0" smtClean="0"/>
              <a:t>Vibration results in large amplifications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22114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a:t>
            </a:r>
            <a:r>
              <a:rPr lang="en-US" dirty="0" smtClean="0"/>
              <a:t>1: </a:t>
            </a:r>
            <a:r>
              <a:rPr lang="en-US" sz="2400" dirty="0" smtClean="0"/>
              <a:t>Outcomes</a:t>
            </a:r>
            <a:endParaRPr lang="en-US" sz="2400" dirty="0"/>
          </a:p>
        </p:txBody>
      </p:sp>
      <p:grpSp>
        <p:nvGrpSpPr>
          <p:cNvPr id="6" name="Group 5"/>
          <p:cNvGrpSpPr/>
          <p:nvPr/>
        </p:nvGrpSpPr>
        <p:grpSpPr>
          <a:xfrm>
            <a:off x="762000" y="990600"/>
            <a:ext cx="7620000" cy="5105400"/>
            <a:chOff x="685800" y="914400"/>
            <a:chExt cx="8305800" cy="5562600"/>
          </a:xfrm>
          <a:solidFill>
            <a:schemeClr val="tx1"/>
          </a:solidFill>
        </p:grpSpPr>
        <p:pic>
          <p:nvPicPr>
            <p:cNvPr id="7" name="img32"/>
            <p:cNvPicPr/>
            <p:nvPr/>
          </p:nvPicPr>
          <p:blipFill rotWithShape="1">
            <a:blip r:embed="rId2">
              <a:clrChange>
                <a:clrFrom>
                  <a:srgbClr val="E6E6E6"/>
                </a:clrFrom>
                <a:clrTo>
                  <a:srgbClr val="E6E6E6">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Lst>
            </a:blip>
            <a:srcRect l="4920"/>
            <a:stretch/>
          </p:blipFill>
          <p:spPr bwMode="auto">
            <a:xfrm>
              <a:off x="685800" y="914400"/>
              <a:ext cx="8305800" cy="5562600"/>
            </a:xfrm>
            <a:prstGeom prst="rect">
              <a:avLst/>
            </a:prstGeom>
            <a:grpFill/>
          </p:spPr>
        </p:pic>
        <p:cxnSp>
          <p:nvCxnSpPr>
            <p:cNvPr id="8" name="Straight Connector 7"/>
            <p:cNvCxnSpPr/>
            <p:nvPr/>
          </p:nvCxnSpPr>
          <p:spPr>
            <a:xfrm>
              <a:off x="2266950" y="1552575"/>
              <a:ext cx="2228850" cy="0"/>
            </a:xfrm>
            <a:prstGeom prst="line">
              <a:avLst/>
            </a:prstGeom>
            <a:grpFill/>
            <a:ln w="19050">
              <a:headEnd w="lg" len="lg"/>
              <a:tailEnd w="lg"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3048000" y="2771775"/>
              <a:ext cx="1447800" cy="0"/>
            </a:xfrm>
            <a:prstGeom prst="line">
              <a:avLst/>
            </a:prstGeom>
            <a:grpFill/>
            <a:ln w="19050">
              <a:headEnd w="lg" len="lg"/>
              <a:tailEnd w="lg" len="lg"/>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2590800" y="1552575"/>
              <a:ext cx="0" cy="2667000"/>
            </a:xfrm>
            <a:prstGeom prst="straightConnector1">
              <a:avLst/>
            </a:prstGeom>
            <a:grpFill/>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81400" y="2771775"/>
              <a:ext cx="0" cy="1447800"/>
            </a:xfrm>
            <a:prstGeom prst="straightConnector1">
              <a:avLst/>
            </a:prstGeom>
            <a:grpFill/>
            <a:ln w="19050">
              <a:headEnd type="triangle" w="lg" len="lg"/>
              <a:tailEnd type="triangle" w="lg" len="lg"/>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rot="16200000">
              <a:off x="1598156" y="2547078"/>
              <a:ext cx="1933665" cy="704501"/>
            </a:xfrm>
            <a:prstGeom prst="rect">
              <a:avLst/>
            </a:prstGeom>
            <a:noFill/>
          </p:spPr>
          <p:txBody>
            <a:bodyPr wrap="square" rtlCol="0">
              <a:spAutoFit/>
            </a:bodyPr>
            <a:lstStyle/>
            <a:p>
              <a:r>
                <a:rPr lang="en-US" dirty="0" smtClean="0">
                  <a:solidFill>
                    <a:srgbClr val="002060"/>
                  </a:solidFill>
                </a:rPr>
                <a:t>Dynamic response</a:t>
              </a:r>
              <a:endParaRPr lang="en-US" dirty="0">
                <a:solidFill>
                  <a:srgbClr val="002060"/>
                </a:solidFill>
              </a:endParaRPr>
            </a:p>
          </p:txBody>
        </p:sp>
        <p:sp>
          <p:nvSpPr>
            <p:cNvPr id="14" name="TextBox 13"/>
            <p:cNvSpPr txBox="1"/>
            <p:nvPr/>
          </p:nvSpPr>
          <p:spPr>
            <a:xfrm rot="16200000">
              <a:off x="2793186" y="2822680"/>
              <a:ext cx="1500232" cy="704501"/>
            </a:xfrm>
            <a:prstGeom prst="rect">
              <a:avLst/>
            </a:prstGeom>
            <a:noFill/>
          </p:spPr>
          <p:txBody>
            <a:bodyPr wrap="square" rtlCol="0">
              <a:spAutoFit/>
            </a:bodyPr>
            <a:lstStyle/>
            <a:p>
              <a:r>
                <a:rPr lang="en-US" dirty="0" smtClean="0">
                  <a:solidFill>
                    <a:schemeClr val="accent2">
                      <a:lumMod val="75000"/>
                    </a:schemeClr>
                  </a:solidFill>
                </a:rPr>
                <a:t>Static response</a:t>
              </a:r>
              <a:endParaRPr lang="en-US"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4974680" y="2030232"/>
                  <a:ext cx="3186340" cy="874605"/>
                </a:xfrm>
                <a:prstGeom prst="rect">
                  <a:avLst/>
                </a:prstGeom>
                <a:noFill/>
              </p:spPr>
              <p:txBody>
                <a:bodyPr wrap="square" rtlCol="0">
                  <a:spAutoFit/>
                </a:bodyPr>
                <a:lstStyle/>
                <a:p>
                  <a:r>
                    <a:rPr lang="en-US" dirty="0" smtClean="0">
                      <a:solidFill>
                        <a:schemeClr val="bg1"/>
                      </a:solidFill>
                    </a:rPr>
                    <a:t>Dynamic amplification </a:t>
                  </a:r>
                  <a:r>
                    <a:rPr lang="en-US" dirty="0" smtClean="0">
                      <a:solidFill>
                        <a:schemeClr val="bg1"/>
                      </a:solidFill>
                      <a:sym typeface="Symbol"/>
                    </a:rPr>
                    <a:t> </a:t>
                  </a:r>
                  <a:r>
                    <a:rPr lang="en-US" dirty="0" smtClean="0">
                      <a:solidFill>
                        <a:schemeClr val="bg1"/>
                      </a:solidFill>
                    </a:rPr>
                    <a:t>1.75-2.0 =  </a:t>
                  </a:r>
                  <a14:m>
                    <m:oMath xmlns:m="http://schemas.openxmlformats.org/officeDocument/2006/math">
                      <m:f>
                        <m:fPr>
                          <m:ctrlPr>
                            <a:rPr lang="en-US" b="0" i="1" smtClean="0">
                              <a:solidFill>
                                <a:schemeClr val="bg1"/>
                              </a:solidFill>
                              <a:latin typeface="Cambria Math"/>
                            </a:rPr>
                          </m:ctrlPr>
                        </m:fPr>
                        <m:num>
                          <m:r>
                            <a:rPr lang="en-US" b="0" i="1" smtClean="0">
                              <a:solidFill>
                                <a:schemeClr val="bg1"/>
                              </a:solidFill>
                              <a:latin typeface="Cambria Math"/>
                            </a:rPr>
                            <m:t>𝐷𝑦𝑛𝑎𝑚𝑖𝑐</m:t>
                          </m:r>
                          <m:r>
                            <a:rPr lang="en-US" b="0" i="1" smtClean="0">
                              <a:solidFill>
                                <a:schemeClr val="bg1"/>
                              </a:solidFill>
                              <a:latin typeface="Cambria Math"/>
                            </a:rPr>
                            <m:t> </m:t>
                          </m:r>
                          <m:r>
                            <a:rPr lang="en-US" b="0" i="1" smtClean="0">
                              <a:solidFill>
                                <a:schemeClr val="bg1"/>
                              </a:solidFill>
                              <a:latin typeface="Cambria Math"/>
                            </a:rPr>
                            <m:t>𝑅𝑒𝑠𝑝𝑜𝑛𝑠𝑒</m:t>
                          </m:r>
                        </m:num>
                        <m:den>
                          <m:r>
                            <a:rPr lang="en-US" b="0" i="1" smtClean="0">
                              <a:solidFill>
                                <a:schemeClr val="bg1"/>
                              </a:solidFill>
                              <a:latin typeface="Cambria Math"/>
                            </a:rPr>
                            <m:t>𝑆𝑡𝑎𝑡𝑖𝑐</m:t>
                          </m:r>
                          <m:r>
                            <a:rPr lang="en-US" b="0" i="1" smtClean="0">
                              <a:solidFill>
                                <a:schemeClr val="bg1"/>
                              </a:solidFill>
                              <a:latin typeface="Cambria Math"/>
                            </a:rPr>
                            <m:t> </m:t>
                          </m:r>
                          <m:r>
                            <a:rPr lang="en-US" b="0" i="1" smtClean="0">
                              <a:solidFill>
                                <a:schemeClr val="bg1"/>
                              </a:solidFill>
                              <a:latin typeface="Cambria Math"/>
                            </a:rPr>
                            <m:t>𝑅𝑒𝑠𝑝𝑜𝑛𝑠𝑒</m:t>
                          </m:r>
                        </m:den>
                      </m:f>
                    </m:oMath>
                  </a14:m>
                  <a:endParaRPr lang="en-US"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974680" y="2030232"/>
                  <a:ext cx="3186340" cy="874605"/>
                </a:xfrm>
                <a:prstGeom prst="rect">
                  <a:avLst/>
                </a:prstGeom>
                <a:blipFill rotWithShape="1">
                  <a:blip r:embed="rId4"/>
                  <a:stretch>
                    <a:fillRect l="-1667" t="-3788" b="-1515"/>
                  </a:stretch>
                </a:blipFill>
              </p:spPr>
              <p:txBody>
                <a:bodyPr/>
                <a:lstStyle/>
                <a:p>
                  <a:r>
                    <a:rPr lang="en-US">
                      <a:noFill/>
                    </a:rPr>
                    <a:t> </a:t>
                  </a:r>
                </a:p>
              </p:txBody>
            </p:sp>
          </mc:Fallback>
        </mc:AlternateContent>
      </p:grpSp>
      <p:grpSp>
        <p:nvGrpSpPr>
          <p:cNvPr id="3" name="Group 2"/>
          <p:cNvGrpSpPr/>
          <p:nvPr/>
        </p:nvGrpSpPr>
        <p:grpSpPr>
          <a:xfrm>
            <a:off x="5791200" y="5062730"/>
            <a:ext cx="2811344" cy="1266152"/>
            <a:chOff x="5791200" y="5062730"/>
            <a:chExt cx="2811344" cy="1266152"/>
          </a:xfrm>
        </p:grpSpPr>
        <p:sp>
          <p:nvSpPr>
            <p:cNvPr id="18" name="Rectangle 17"/>
            <p:cNvSpPr/>
            <p:nvPr/>
          </p:nvSpPr>
          <p:spPr>
            <a:xfrm>
              <a:off x="5854362" y="5090255"/>
              <a:ext cx="2704835" cy="1209346"/>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791200" y="5062730"/>
              <a:ext cx="123848" cy="1266152"/>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41141" y="5062730"/>
              <a:ext cx="123848" cy="1266152"/>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78696" y="5062730"/>
              <a:ext cx="123848" cy="1266152"/>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869224" y="5117780"/>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69224" y="6218782"/>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865509" y="5284686"/>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865509" y="5615675"/>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865509" y="5449837"/>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865509" y="5729904"/>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65509" y="5895054"/>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865509" y="6060893"/>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p:nvPr/>
          </p:nvSpPr>
          <p:spPr>
            <a:xfrm>
              <a:off x="6490939" y="5572783"/>
              <a:ext cx="118872" cy="118872"/>
            </a:xfrm>
            <a:prstGeom prst="mathMultiply">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469811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1155774"/>
            <a:ext cx="8778054" cy="205505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516946"/>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 – Completed Work</a:t>
            </a:r>
            <a:endParaRPr lang="en-US" dirty="0"/>
          </a:p>
        </p:txBody>
      </p:sp>
      <p:sp>
        <p:nvSpPr>
          <p:cNvPr id="22" name="TextBox 7"/>
          <p:cNvSpPr txBox="1"/>
          <p:nvPr/>
        </p:nvSpPr>
        <p:spPr>
          <a:xfrm>
            <a:off x="6297039" y="1155774"/>
            <a:ext cx="2694561" cy="1508105"/>
          </a:xfrm>
          <a:prstGeom prst="rect">
            <a:avLst/>
          </a:prstGeom>
          <a:noFill/>
        </p:spPr>
        <p:txBody>
          <a:bodyPr wrap="square" lIns="182880" tIns="228600" rtlCol="0" anchor="t" anchorCtr="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61415" y="3541455"/>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541455"/>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sp>
        <p:nvSpPr>
          <p:cNvPr id="31" name="Rectangle 30"/>
          <p:cNvSpPr/>
          <p:nvPr/>
        </p:nvSpPr>
        <p:spPr>
          <a:xfrm>
            <a:off x="2993262" y="3210826"/>
            <a:ext cx="5998338" cy="251694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
          <p:cNvSpPr txBox="1"/>
          <p:nvPr/>
        </p:nvSpPr>
        <p:spPr>
          <a:xfrm>
            <a:off x="213546" y="1155775"/>
            <a:ext cx="2658817" cy="203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tlCol="0" anchor="t" anchorCtr="0"/>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b="1" dirty="0">
                <a:solidFill>
                  <a:srgbClr val="1F497D"/>
                </a:solidFill>
                <a:latin typeface="Calibri"/>
                <a:ea typeface="Times New Roman"/>
                <a:cs typeface="Times New Roman"/>
              </a:rPr>
              <a:t>Phase</a:t>
            </a:r>
            <a:r>
              <a:rPr lang="en-US" dirty="0">
                <a:solidFill>
                  <a:srgbClr val="000000"/>
                </a:solidFill>
              </a:rPr>
              <a:t> </a:t>
            </a:r>
            <a:r>
              <a:rPr lang="en-US" sz="2000" b="1" dirty="0">
                <a:solidFill>
                  <a:srgbClr val="1F497D"/>
                </a:solidFill>
                <a:latin typeface="Calibri"/>
                <a:ea typeface="Times New Roman"/>
                <a:cs typeface="Times New Roman"/>
              </a:rPr>
              <a:t>1</a:t>
            </a:r>
            <a:r>
              <a:rPr lang="en-US" dirty="0">
                <a:solidFill>
                  <a:srgbClr val="000000"/>
                </a:solidFill>
              </a:rPr>
              <a:t> </a:t>
            </a:r>
            <a:r>
              <a:rPr lang="en-US" sz="2000" dirty="0">
                <a:solidFill>
                  <a:srgbClr val="000000"/>
                </a:solidFill>
                <a:latin typeface="Calibri"/>
                <a:ea typeface="Times New Roman"/>
                <a:cs typeface="Times New Roman"/>
              </a:rPr>
              <a:t>– Identify and characterize “learning” structure through field testing. Develop FE model.</a:t>
            </a:r>
          </a:p>
        </p:txBody>
      </p:sp>
      <p:sp>
        <p:nvSpPr>
          <p:cNvPr id="20" name="TextBox 4"/>
          <p:cNvSpPr txBox="1"/>
          <p:nvPr/>
        </p:nvSpPr>
        <p:spPr>
          <a:xfrm>
            <a:off x="3261415" y="1155774"/>
            <a:ext cx="2633417" cy="2055052"/>
          </a:xfrm>
          <a:prstGeom prst="rect">
            <a:avLst/>
          </a:prstGeom>
          <a:gradFill flip="none" rotWithShape="1">
            <a:gsLst>
              <a:gs pos="64000">
                <a:srgbClr val="FF0000">
                  <a:alpha val="15000"/>
                </a:srgbClr>
              </a:gs>
              <a:gs pos="93000">
                <a:srgbClr val="FF0000">
                  <a:alpha val="30000"/>
                </a:srgbClr>
              </a:gs>
              <a:gs pos="100000">
                <a:srgbClr val="FF000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tlCol="0" anchor="t" anchorCtr="0"/>
          <a:lstStyle>
            <a:defPPr>
              <a:defRPr lang="en-US"/>
            </a:defPPr>
            <a:lvl1pPr>
              <a:defRPr sz="2000" b="1">
                <a:solidFill>
                  <a:srgbClr val="1F497D"/>
                </a:solidFill>
                <a:latin typeface="Calibri"/>
                <a:ea typeface="Times New Roman"/>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Phase 2 </a:t>
            </a:r>
            <a:r>
              <a:rPr lang="en-US" b="0" dirty="0">
                <a:solidFill>
                  <a:srgbClr val="000000"/>
                </a:solidFill>
              </a:rPr>
              <a:t>– Perform detailed characterization of VBI on test structure. Refine FE model.</a:t>
            </a:r>
          </a:p>
        </p:txBody>
      </p:sp>
      <p:cxnSp>
        <p:nvCxnSpPr>
          <p:cNvPr id="21" name="Straight Arrow Connector 20"/>
          <p:cNvCxnSpPr/>
          <p:nvPr/>
        </p:nvCxnSpPr>
        <p:spPr>
          <a:xfrm>
            <a:off x="2887421"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270405" y="1155775"/>
            <a:ext cx="2694560" cy="2055052"/>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727075" y="2709785"/>
            <a:ext cx="0" cy="852553"/>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8"/>
            <a:ext cx="2881685" cy="852553"/>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0652742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Completed Work – Phase </a:t>
            </a:r>
            <a:r>
              <a:rPr lang="en-US" dirty="0" smtClean="0"/>
              <a:t>2: </a:t>
            </a:r>
            <a:r>
              <a:rPr lang="en-US" sz="2400" dirty="0" smtClean="0"/>
              <a:t>Test Objectives</a:t>
            </a:r>
            <a:endParaRPr lang="en-US" sz="2400" dirty="0"/>
          </a:p>
        </p:txBody>
      </p:sp>
      <p:sp>
        <p:nvSpPr>
          <p:cNvPr id="4" name="Content Placeholder 3"/>
          <p:cNvSpPr>
            <a:spLocks noGrp="1"/>
          </p:cNvSpPr>
          <p:nvPr>
            <p:ph idx="1"/>
          </p:nvPr>
        </p:nvSpPr>
        <p:spPr/>
        <p:txBody>
          <a:bodyPr>
            <a:normAutofit/>
          </a:bodyPr>
          <a:lstStyle/>
          <a:p>
            <a:pPr marL="36576" indent="0">
              <a:buNone/>
            </a:pPr>
            <a:r>
              <a:rPr lang="en-US" sz="2800" dirty="0" smtClean="0"/>
              <a:t>Characterize Vehicle-Bridge Interaction</a:t>
            </a:r>
          </a:p>
          <a:p>
            <a:r>
              <a:rPr lang="en-US" sz="2800" dirty="0" smtClean="0"/>
              <a:t>Capture motion of vehicle over bridge</a:t>
            </a:r>
          </a:p>
          <a:p>
            <a:pPr lvl="1"/>
            <a:r>
              <a:rPr lang="en-US" sz="2400" dirty="0"/>
              <a:t>Roll, pitch, bounce</a:t>
            </a:r>
          </a:p>
          <a:p>
            <a:pPr lvl="1"/>
            <a:r>
              <a:rPr lang="en-US" sz="2400" dirty="0" smtClean="0"/>
              <a:t>In all lanes; at different speeds, traffic conditions</a:t>
            </a:r>
          </a:p>
          <a:p>
            <a:r>
              <a:rPr lang="en-US" sz="2800" dirty="0" smtClean="0"/>
              <a:t>Capture resulting response of bridge </a:t>
            </a:r>
          </a:p>
          <a:p>
            <a:pPr lvl="1"/>
            <a:r>
              <a:rPr lang="en-US" sz="2400" dirty="0" smtClean="0"/>
              <a:t>Acceleration and strain</a:t>
            </a:r>
          </a:p>
          <a:p>
            <a:pPr lvl="1"/>
            <a:r>
              <a:rPr lang="en-US" sz="2400" dirty="0" smtClean="0"/>
              <a:t>At different locations along structure</a:t>
            </a:r>
          </a:p>
          <a:p>
            <a:pPr lvl="1"/>
            <a:r>
              <a:rPr lang="en-US" sz="2400" dirty="0" smtClean="0"/>
              <a:t>Able to be synchronized with truck motion data</a:t>
            </a:r>
          </a:p>
          <a:p>
            <a:r>
              <a:rPr lang="en-US" sz="2800" dirty="0" smtClean="0"/>
              <a:t>Recreate testing “scenarios” with FE simulation</a:t>
            </a:r>
          </a:p>
          <a:p>
            <a:pPr lvl="1"/>
            <a:r>
              <a:rPr lang="en-US" sz="2400" dirty="0" smtClean="0"/>
              <a:t>Collect all necessary data/info for model creation</a:t>
            </a:r>
          </a:p>
          <a:p>
            <a:endParaRPr lang="en-US" sz="2800" dirty="0" smtClean="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4129408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Completed Work – Phase </a:t>
            </a:r>
            <a:r>
              <a:rPr lang="en-US" dirty="0" smtClean="0"/>
              <a:t>2: </a:t>
            </a:r>
            <a:r>
              <a:rPr lang="en-US" sz="2400" dirty="0" smtClean="0"/>
              <a:t>Test Execution</a:t>
            </a:r>
            <a:endParaRPr lang="en-US" sz="2400" dirty="0"/>
          </a:p>
        </p:txBody>
      </p:sp>
      <p:sp>
        <p:nvSpPr>
          <p:cNvPr id="4" name="Content Placeholder 3"/>
          <p:cNvSpPr>
            <a:spLocks noGrp="1"/>
          </p:cNvSpPr>
          <p:nvPr>
            <p:ph idx="1"/>
          </p:nvPr>
        </p:nvSpPr>
        <p:spPr/>
        <p:txBody>
          <a:bodyPr>
            <a:normAutofit fontScale="92500"/>
          </a:bodyPr>
          <a:lstStyle/>
          <a:p>
            <a:pPr marL="36576" indent="0">
              <a:buNone/>
            </a:pPr>
            <a:r>
              <a:rPr lang="en-US" sz="2800" dirty="0" smtClean="0"/>
              <a:t>Instrumentation</a:t>
            </a:r>
            <a:endParaRPr lang="en-US" dirty="0" smtClean="0"/>
          </a:p>
          <a:p>
            <a:r>
              <a:rPr lang="en-US" sz="2600" dirty="0"/>
              <a:t>Accelerometers (4) on 4 corners of dump </a:t>
            </a:r>
            <a:r>
              <a:rPr lang="en-US" sz="2600" dirty="0" smtClean="0"/>
              <a:t>body (sync)</a:t>
            </a:r>
            <a:endParaRPr lang="en-US" sz="2600" dirty="0"/>
          </a:p>
          <a:p>
            <a:r>
              <a:rPr lang="en-US" sz="2600" dirty="0" smtClean="0"/>
              <a:t>Accelerometers (36) on spans 2, 3, 4, 7 &amp; 8 (sync)</a:t>
            </a:r>
          </a:p>
          <a:p>
            <a:r>
              <a:rPr lang="en-US" sz="2600" dirty="0" smtClean="0"/>
              <a:t>Strain gauges (2) on span 3</a:t>
            </a:r>
          </a:p>
          <a:p>
            <a:r>
              <a:rPr lang="en-US" sz="2600" dirty="0" smtClean="0"/>
              <a:t>3 video cameras</a:t>
            </a:r>
          </a:p>
          <a:p>
            <a:pPr marL="36576" indent="0">
              <a:buNone/>
            </a:pPr>
            <a:r>
              <a:rPr lang="en-US" sz="2600" dirty="0" smtClean="0"/>
              <a:t>Test Activity</a:t>
            </a:r>
          </a:p>
          <a:p>
            <a:pPr lvl="0"/>
            <a:r>
              <a:rPr lang="en-US" sz="2600" dirty="0" smtClean="0"/>
              <a:t>14 </a:t>
            </a:r>
            <a:r>
              <a:rPr lang="en-US" sz="2600" dirty="0"/>
              <a:t>passes were made by the test truck over the bridge</a:t>
            </a:r>
          </a:p>
          <a:p>
            <a:pPr lvl="0"/>
            <a:r>
              <a:rPr lang="en-US" sz="2600" dirty="0"/>
              <a:t>Truck velocity ranged from 10 mph to 60 mph</a:t>
            </a:r>
          </a:p>
          <a:p>
            <a:pPr lvl="0"/>
            <a:r>
              <a:rPr lang="en-US" sz="2600" dirty="0"/>
              <a:t>Both sides of the bridge and all 4 lanes were traversed</a:t>
            </a:r>
          </a:p>
          <a:p>
            <a:pPr lvl="0"/>
            <a:r>
              <a:rPr lang="en-US" sz="2600" dirty="0"/>
              <a:t>Passes were made in various traffic conditions (light traffic, medium traffic, heavy traffic)</a:t>
            </a: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525654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Completed Work – Phase </a:t>
            </a:r>
            <a:r>
              <a:rPr lang="en-US" dirty="0" smtClean="0"/>
              <a:t>2: </a:t>
            </a:r>
            <a:r>
              <a:rPr lang="en-US" sz="2400" dirty="0" smtClean="0"/>
              <a:t>Test Observations</a:t>
            </a:r>
            <a:endParaRPr lang="en-US" sz="2400" dirty="0"/>
          </a:p>
        </p:txBody>
      </p:sp>
      <p:sp>
        <p:nvSpPr>
          <p:cNvPr id="15" name="Content Placeholder 2"/>
          <p:cNvSpPr txBox="1">
            <a:spLocks/>
          </p:cNvSpPr>
          <p:nvPr/>
        </p:nvSpPr>
        <p:spPr>
          <a:xfrm>
            <a:off x="152400" y="4191000"/>
            <a:ext cx="8814882" cy="2052004"/>
          </a:xfrm>
          <a:prstGeom prst="rect">
            <a:avLst/>
          </a:prstGeom>
        </p:spPr>
        <p:txBody>
          <a:bodyPr vert="horz" anchor="ctr" anchorCtr="0">
            <a:normAutofit fontScale="77500" lnSpcReduction="20000"/>
          </a:bodyPr>
          <a:lstStyle>
            <a:lvl1pPr marL="420624" indent="-384048" algn="l" rtl="0" eaLnBrk="1" latinLnBrk="0" hangingPunct="1">
              <a:spcBef>
                <a:spcPct val="20000"/>
              </a:spcBef>
              <a:buClr>
                <a:schemeClr val="accent5">
                  <a:lumMod val="40000"/>
                  <a:lumOff val="60000"/>
                </a:schemeClr>
              </a:buClr>
              <a:buSzPct val="70000"/>
              <a:buFont typeface="Wingdings" panose="05000000000000000000" pitchFamily="2" charset="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lumMod val="25000"/>
                  <a:lumOff val="75000"/>
                </a:schemeClr>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a:defRPr kumimoji="0" sz="1800" kern="1200" baseline="0">
                <a:solidFill>
                  <a:schemeClr val="tx1"/>
                </a:solidFill>
                <a:latin typeface="+mn-lt"/>
                <a:ea typeface="+mn-ea"/>
                <a:cs typeface="+mn-cs"/>
              </a:defRPr>
            </a:lvl7pPr>
            <a:lvl8pP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dirty="0" smtClean="0"/>
              <a:t>The magnitude of </a:t>
            </a:r>
            <a:r>
              <a:rPr lang="en-US" dirty="0" smtClean="0"/>
              <a:t>truck’s acceleration </a:t>
            </a:r>
            <a:r>
              <a:rPr lang="en-US" dirty="0" smtClean="0"/>
              <a:t>greatly increases as soon as </a:t>
            </a:r>
            <a:r>
              <a:rPr lang="en-US" dirty="0" smtClean="0"/>
              <a:t>it enters </a:t>
            </a:r>
            <a:r>
              <a:rPr lang="en-US" dirty="0" smtClean="0"/>
              <a:t>the bridge</a:t>
            </a:r>
          </a:p>
          <a:p>
            <a:r>
              <a:rPr lang="en-US" dirty="0" smtClean="0"/>
              <a:t>The truck’s </a:t>
            </a:r>
            <a:r>
              <a:rPr lang="en-US" dirty="0" smtClean="0"/>
              <a:t>first mode between 2 and 3 Hz is excited when traversing the bridge</a:t>
            </a:r>
          </a:p>
          <a:p>
            <a:r>
              <a:rPr lang="en-US" dirty="0" smtClean="0"/>
              <a:t>Acceleration magnitude quickly drops after exiting the bridge</a:t>
            </a:r>
            <a:endParaRPr lang="en-US" dirty="0"/>
          </a:p>
        </p:txBody>
      </p:sp>
      <p:grpSp>
        <p:nvGrpSpPr>
          <p:cNvPr id="6" name="Group 5"/>
          <p:cNvGrpSpPr/>
          <p:nvPr/>
        </p:nvGrpSpPr>
        <p:grpSpPr>
          <a:xfrm>
            <a:off x="1600200" y="838200"/>
            <a:ext cx="5943600" cy="3352800"/>
            <a:chOff x="1524000" y="838200"/>
            <a:chExt cx="6553200" cy="3827834"/>
          </a:xfrm>
        </p:grpSpPr>
        <p:pic>
          <p:nvPicPr>
            <p:cNvPr id="16" name="Picture 15" descr="F:\I76\I76\Analysis&amp;Results\Truck-Bridge\freq_content\Truck_Run6.png"/>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6553200" cy="3827834"/>
            </a:xfrm>
            <a:prstGeom prst="rect">
              <a:avLst/>
            </a:prstGeom>
            <a:noFill/>
            <a:ln>
              <a:noFill/>
            </a:ln>
          </p:spPr>
        </p:pic>
        <p:sp>
          <p:nvSpPr>
            <p:cNvPr id="18" name="TextBox 17"/>
            <p:cNvSpPr txBox="1"/>
            <p:nvPr/>
          </p:nvSpPr>
          <p:spPr>
            <a:xfrm rot="5400000">
              <a:off x="5849785" y="1785213"/>
              <a:ext cx="1532917" cy="215444"/>
            </a:xfrm>
            <a:prstGeom prst="rect">
              <a:avLst/>
            </a:prstGeom>
            <a:solidFill>
              <a:srgbClr val="3E3399"/>
            </a:solidFill>
          </p:spPr>
          <p:txBody>
            <a:bodyPr wrap="square" lIns="0" tIns="0" rIns="0" bIns="0" rtlCol="0">
              <a:spAutoFit/>
            </a:bodyPr>
            <a:lstStyle/>
            <a:p>
              <a:pPr algn="ctr"/>
              <a:r>
                <a:rPr lang="en-US" sz="1400" b="1" dirty="0" smtClean="0">
                  <a:latin typeface="Arial" panose="020B0604020202020204" pitchFamily="34" charset="0"/>
                  <a:cs typeface="Arial" panose="020B0604020202020204" pitchFamily="34" charset="0"/>
                </a:rPr>
                <a:t>Off Bridge</a:t>
              </a:r>
              <a:endParaRPr lang="en-US" sz="1400" b="1" dirty="0">
                <a:latin typeface="Arial" panose="020B0604020202020204" pitchFamily="34" charset="0"/>
                <a:cs typeface="Arial" panose="020B0604020202020204" pitchFamily="34"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40879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Need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0951991"/>
              </p:ext>
            </p:extLst>
          </p:nvPr>
        </p:nvGraphicFramePr>
        <p:xfrm>
          <a:off x="4953000" y="688238"/>
          <a:ext cx="3657600" cy="2667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228600" y="3585667"/>
            <a:ext cx="4572000" cy="25121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spcAft>
                <a:spcPts val="600"/>
              </a:spcAft>
            </a:pPr>
            <a:r>
              <a:rPr lang="en-US" sz="2300" dirty="0"/>
              <a:t>Stewardship Objectives</a:t>
            </a:r>
          </a:p>
          <a:p>
            <a:pPr marL="342900" indent="-342900">
              <a:buClr>
                <a:schemeClr val="accent1">
                  <a:lumMod val="60000"/>
                  <a:lumOff val="40000"/>
                </a:schemeClr>
              </a:buClr>
              <a:buSzPct val="80000"/>
              <a:buFont typeface="Wingdings 2" panose="05020102010507070707" pitchFamily="18" charset="2"/>
              <a:buChar char=""/>
            </a:pPr>
            <a:r>
              <a:rPr lang="en-US" sz="2300" dirty="0"/>
              <a:t>Continued performance of existing bridges</a:t>
            </a:r>
          </a:p>
          <a:p>
            <a:pPr marL="342900" indent="-342900">
              <a:buClr>
                <a:schemeClr val="accent1">
                  <a:lumMod val="60000"/>
                  <a:lumOff val="40000"/>
                </a:schemeClr>
              </a:buClr>
              <a:buSzPct val="80000"/>
              <a:buFont typeface="Wingdings 2" panose="05020102010507070707" pitchFamily="18" charset="2"/>
              <a:buChar char=""/>
            </a:pPr>
            <a:r>
              <a:rPr lang="en-US" sz="2300" dirty="0"/>
              <a:t>Improved performance of new bridges</a:t>
            </a:r>
          </a:p>
          <a:p>
            <a:pPr marL="342900" indent="-342900">
              <a:buClr>
                <a:schemeClr val="accent1">
                  <a:lumMod val="60000"/>
                  <a:lumOff val="40000"/>
                </a:schemeClr>
              </a:buClr>
              <a:buSzPct val="80000"/>
              <a:buFont typeface="Wingdings 2" panose="05020102010507070707" pitchFamily="18" charset="2"/>
              <a:buChar char=""/>
            </a:pPr>
            <a:r>
              <a:rPr lang="en-US" sz="2300" dirty="0"/>
              <a:t>Informed resource </a:t>
            </a:r>
            <a:r>
              <a:rPr lang="en-US" sz="2300" dirty="0" smtClean="0"/>
              <a:t>allocation</a:t>
            </a:r>
            <a:endParaRPr lang="en-US" sz="2300" dirty="0"/>
          </a:p>
        </p:txBody>
      </p:sp>
      <p:sp>
        <p:nvSpPr>
          <p:cNvPr id="9" name="Rounded Rectangle 8"/>
          <p:cNvSpPr/>
          <p:nvPr/>
        </p:nvSpPr>
        <p:spPr>
          <a:xfrm>
            <a:off x="5334000" y="3814267"/>
            <a:ext cx="3429000" cy="20549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spcAft>
                <a:spcPts val="600"/>
              </a:spcAft>
            </a:pPr>
            <a:r>
              <a:rPr lang="en-US" sz="2300" dirty="0" smtClean="0"/>
              <a:t>Required Knowledge</a:t>
            </a:r>
          </a:p>
          <a:p>
            <a:pPr marL="342900" indent="-342900">
              <a:buClr>
                <a:schemeClr val="accent1">
                  <a:lumMod val="60000"/>
                  <a:lumOff val="40000"/>
                </a:schemeClr>
              </a:buClr>
              <a:buSzPct val="80000"/>
              <a:buFont typeface="Wingdings 2" panose="05020102010507070707" pitchFamily="18" charset="2"/>
              <a:buChar char=""/>
            </a:pPr>
            <a:r>
              <a:rPr lang="en-US" sz="2300" dirty="0"/>
              <a:t>Realistic demands</a:t>
            </a:r>
          </a:p>
          <a:p>
            <a:pPr marL="342900" indent="-342900">
              <a:buClr>
                <a:schemeClr val="accent1">
                  <a:lumMod val="60000"/>
                  <a:lumOff val="40000"/>
                </a:schemeClr>
              </a:buClr>
              <a:buSzPct val="80000"/>
              <a:buFont typeface="Wingdings 2" panose="05020102010507070707" pitchFamily="18" charset="2"/>
              <a:buChar char=""/>
            </a:pPr>
            <a:r>
              <a:rPr lang="en-US" sz="2300" dirty="0" smtClean="0"/>
              <a:t>Factors affecting performance</a:t>
            </a:r>
          </a:p>
          <a:p>
            <a:pPr marL="342900" indent="-342900">
              <a:buClr>
                <a:schemeClr val="accent1">
                  <a:lumMod val="60000"/>
                  <a:lumOff val="40000"/>
                </a:schemeClr>
              </a:buClr>
              <a:buSzPct val="80000"/>
              <a:buFont typeface="Wingdings 2" panose="05020102010507070707" pitchFamily="18" charset="2"/>
              <a:buChar char=""/>
            </a:pPr>
            <a:r>
              <a:rPr lang="en-US" sz="2300" dirty="0" smtClean="0"/>
              <a:t>Bridge deterioration</a:t>
            </a:r>
          </a:p>
        </p:txBody>
      </p:sp>
      <p:sp>
        <p:nvSpPr>
          <p:cNvPr id="10" name="Rounded Rectangle 9"/>
          <p:cNvSpPr/>
          <p:nvPr/>
        </p:nvSpPr>
        <p:spPr>
          <a:xfrm>
            <a:off x="228600" y="914400"/>
            <a:ext cx="4572000" cy="24359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36576" indent="0">
              <a:spcAft>
                <a:spcPts val="600"/>
              </a:spcAft>
              <a:buNone/>
            </a:pPr>
            <a:r>
              <a:rPr lang="en-US" sz="2300" dirty="0"/>
              <a:t>State of US </a:t>
            </a:r>
            <a:r>
              <a:rPr lang="en-US" sz="2300" dirty="0" smtClean="0"/>
              <a:t>Bridges *</a:t>
            </a:r>
            <a:endParaRPr lang="en-US" sz="2300" dirty="0"/>
          </a:p>
          <a:p>
            <a:pPr marL="342900" indent="-342900">
              <a:buClr>
                <a:schemeClr val="accent1">
                  <a:lumMod val="60000"/>
                  <a:lumOff val="40000"/>
                </a:schemeClr>
              </a:buClr>
              <a:buSzPct val="80000"/>
              <a:buFont typeface="Wingdings 2" panose="05020102010507070707" pitchFamily="18" charset="2"/>
              <a:buChar char=""/>
            </a:pPr>
            <a:r>
              <a:rPr lang="en-US" sz="2300" dirty="0"/>
              <a:t>Majority approaching or exceeding design life</a:t>
            </a:r>
          </a:p>
          <a:p>
            <a:pPr marL="342900" indent="-342900">
              <a:buClr>
                <a:schemeClr val="accent1">
                  <a:lumMod val="60000"/>
                  <a:lumOff val="40000"/>
                </a:schemeClr>
              </a:buClr>
              <a:buSzPct val="80000"/>
              <a:buFont typeface="Wingdings 2" panose="05020102010507070707" pitchFamily="18" charset="2"/>
              <a:buChar char=""/>
            </a:pPr>
            <a:r>
              <a:rPr lang="en-US" sz="2300" dirty="0"/>
              <a:t>Traffic restrictions imposed on 10% (choke points)</a:t>
            </a:r>
          </a:p>
          <a:p>
            <a:pPr marL="342900" indent="-342900">
              <a:buClr>
                <a:schemeClr val="accent1">
                  <a:lumMod val="60000"/>
                  <a:lumOff val="40000"/>
                </a:schemeClr>
              </a:buClr>
              <a:buSzPct val="80000"/>
              <a:buFont typeface="Wingdings 2" panose="05020102010507070707" pitchFamily="18" charset="2"/>
              <a:buChar char=""/>
            </a:pPr>
            <a:r>
              <a:rPr lang="en-US" sz="2300" dirty="0"/>
              <a:t>$123 billion </a:t>
            </a:r>
            <a:r>
              <a:rPr lang="en-US" sz="2300" dirty="0" smtClean="0"/>
              <a:t>required</a:t>
            </a:r>
            <a:endParaRPr lang="en-US" sz="2300" dirty="0"/>
          </a:p>
        </p:txBody>
      </p:sp>
      <p:sp>
        <p:nvSpPr>
          <p:cNvPr id="11" name="Right Arrow 10"/>
          <p:cNvSpPr/>
          <p:nvPr/>
        </p:nvSpPr>
        <p:spPr>
          <a:xfrm>
            <a:off x="4876800" y="4575048"/>
            <a:ext cx="381000" cy="533400"/>
          </a:xfrm>
          <a:prstGeom prst="rightArrow">
            <a:avLst>
              <a:gd name="adj1" fmla="val 50000"/>
              <a:gd name="adj2" fmla="val 6152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5448300" y="4358030"/>
            <a:ext cx="3200400" cy="3698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638800" y="6550223"/>
            <a:ext cx="3505200" cy="307777"/>
          </a:xfrm>
          <a:prstGeom prst="rect">
            <a:avLst/>
          </a:prstGeom>
          <a:gradFill flip="none" rotWithShape="1">
            <a:gsLst>
              <a:gs pos="0">
                <a:schemeClr val="bg1">
                  <a:lumMod val="90000"/>
                  <a:lumOff val="10000"/>
                  <a:alpha val="90000"/>
                </a:schemeClr>
              </a:gs>
              <a:gs pos="100000">
                <a:schemeClr val="accent1">
                  <a:tint val="23500"/>
                  <a:satMod val="160000"/>
                  <a:alpha val="0"/>
                </a:schemeClr>
              </a:gs>
            </a:gsLst>
            <a:lin ang="5400000" scaled="1"/>
            <a:tileRect/>
          </a:gradFill>
        </p:spPr>
        <p:txBody>
          <a:bodyPr wrap="square" rtlCol="0">
            <a:spAutoFit/>
          </a:bodyPr>
          <a:lstStyle/>
          <a:p>
            <a:pPr algn="r"/>
            <a:r>
              <a:rPr lang="en-US" sz="1400" dirty="0" smtClean="0"/>
              <a:t>* 2017 ASCE Infrastructure Report Card</a:t>
            </a:r>
            <a:endParaRPr lang="en-US" sz="1400" dirty="0"/>
          </a:p>
        </p:txBody>
      </p:sp>
      <p:sp>
        <p:nvSpPr>
          <p:cNvPr id="15" name="Slide Number Placeholder 1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70212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Completed Work – Phase </a:t>
            </a:r>
            <a:r>
              <a:rPr lang="en-US" dirty="0" smtClean="0"/>
              <a:t>2: </a:t>
            </a:r>
            <a:r>
              <a:rPr lang="en-US" sz="2400" dirty="0" smtClean="0"/>
              <a:t>Test Observations</a:t>
            </a:r>
            <a:endParaRPr lang="en-US" sz="2400" dirty="0"/>
          </a:p>
        </p:txBody>
      </p:sp>
      <p:pic>
        <p:nvPicPr>
          <p:cNvPr id="24"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6311" r="6634"/>
          <a:stretch/>
        </p:blipFill>
        <p:spPr>
          <a:xfrm>
            <a:off x="220644" y="1828800"/>
            <a:ext cx="8702713" cy="4800600"/>
          </a:xfrm>
        </p:spPr>
      </p:pic>
      <p:grpSp>
        <p:nvGrpSpPr>
          <p:cNvPr id="74" name="Group 73"/>
          <p:cNvGrpSpPr/>
          <p:nvPr/>
        </p:nvGrpSpPr>
        <p:grpSpPr>
          <a:xfrm>
            <a:off x="681990" y="911730"/>
            <a:ext cx="7780020" cy="764670"/>
            <a:chOff x="1043940" y="911730"/>
            <a:chExt cx="7780020" cy="764670"/>
          </a:xfrm>
        </p:grpSpPr>
        <p:cxnSp>
          <p:nvCxnSpPr>
            <p:cNvPr id="9" name="Straight Arrow Connector 8"/>
            <p:cNvCxnSpPr/>
            <p:nvPr/>
          </p:nvCxnSpPr>
          <p:spPr>
            <a:xfrm>
              <a:off x="1295400" y="1121280"/>
              <a:ext cx="7136523" cy="0"/>
            </a:xfrm>
            <a:prstGeom prst="straightConnector1">
              <a:avLst/>
            </a:prstGeom>
            <a:ln w="28575">
              <a:solidFill>
                <a:schemeClr val="accent2">
                  <a:lumMod val="60000"/>
                  <a:lumOff val="40000"/>
                </a:schemeClr>
              </a:solidFill>
              <a:tailEnd type="arrow" w="lg" len="lg"/>
            </a:ln>
          </p:spPr>
          <p:style>
            <a:lnRef idx="1">
              <a:schemeClr val="accent1"/>
            </a:lnRef>
            <a:fillRef idx="0">
              <a:schemeClr val="accent1"/>
            </a:fillRef>
            <a:effectRef idx="0">
              <a:schemeClr val="accent1"/>
            </a:effectRef>
            <a:fontRef idx="minor">
              <a:schemeClr val="tx1"/>
            </a:fontRef>
          </p:style>
        </p:cxnSp>
        <p:pic>
          <p:nvPicPr>
            <p:cNvPr id="10" name="Picture 2" descr="C:\Users\John\AppData\Local\Microsoft\Windows\INetCache\IE\9X6334YL\760px-LKW_mit_Aufleger_aus_Zusatzzeichen_1048-14.svg[1].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flipH="1">
              <a:off x="3926234" y="911730"/>
              <a:ext cx="874366" cy="37147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4002025" y="962022"/>
              <a:ext cx="101950" cy="914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078225" y="962022"/>
              <a:ext cx="101950" cy="914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143000" y="1283205"/>
              <a:ext cx="54864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20850" y="1283205"/>
              <a:ext cx="6858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435860" y="12832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836670" y="12832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237480" y="12832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638290" y="12832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039100" y="1283205"/>
              <a:ext cx="6858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66238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37551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7594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77632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7675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17713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87756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57794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27837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986369"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apezoid 4"/>
            <p:cNvSpPr/>
            <p:nvPr/>
          </p:nvSpPr>
          <p:spPr>
            <a:xfrm>
              <a:off x="161666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apezoid 51"/>
            <p:cNvSpPr/>
            <p:nvPr/>
          </p:nvSpPr>
          <p:spPr>
            <a:xfrm>
              <a:off x="2331676"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apezoid 52"/>
            <p:cNvSpPr/>
            <p:nvPr/>
          </p:nvSpPr>
          <p:spPr>
            <a:xfrm>
              <a:off x="303022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apezoid 53"/>
            <p:cNvSpPr/>
            <p:nvPr/>
          </p:nvSpPr>
          <p:spPr>
            <a:xfrm>
              <a:off x="373060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apezoid 54"/>
            <p:cNvSpPr/>
            <p:nvPr/>
          </p:nvSpPr>
          <p:spPr>
            <a:xfrm>
              <a:off x="443103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apezoid 55"/>
            <p:cNvSpPr/>
            <p:nvPr/>
          </p:nvSpPr>
          <p:spPr>
            <a:xfrm>
              <a:off x="513141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pezoid 56"/>
            <p:cNvSpPr/>
            <p:nvPr/>
          </p:nvSpPr>
          <p:spPr>
            <a:xfrm>
              <a:off x="583184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apezoid 57"/>
            <p:cNvSpPr/>
            <p:nvPr/>
          </p:nvSpPr>
          <p:spPr>
            <a:xfrm>
              <a:off x="653222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apezoid 58"/>
            <p:cNvSpPr/>
            <p:nvPr/>
          </p:nvSpPr>
          <p:spPr>
            <a:xfrm>
              <a:off x="7235189"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apezoid 59"/>
            <p:cNvSpPr/>
            <p:nvPr/>
          </p:nvSpPr>
          <p:spPr>
            <a:xfrm>
              <a:off x="7940649"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rapezoid 60"/>
            <p:cNvSpPr/>
            <p:nvPr/>
          </p:nvSpPr>
          <p:spPr>
            <a:xfrm>
              <a:off x="1043940" y="1325115"/>
              <a:ext cx="198120" cy="351285"/>
            </a:xfrm>
            <a:custGeom>
              <a:avLst/>
              <a:gdLst>
                <a:gd name="connsiteX0" fmla="*/ 0 w 182880"/>
                <a:gd name="connsiteY0" fmla="*/ 342900 h 342900"/>
                <a:gd name="connsiteX1" fmla="*/ 45720 w 182880"/>
                <a:gd name="connsiteY1" fmla="*/ 0 h 342900"/>
                <a:gd name="connsiteX2" fmla="*/ 137160 w 182880"/>
                <a:gd name="connsiteY2" fmla="*/ 0 h 342900"/>
                <a:gd name="connsiteX3" fmla="*/ 182880 w 182880"/>
                <a:gd name="connsiteY3" fmla="*/ 342900 h 342900"/>
                <a:gd name="connsiteX4" fmla="*/ 0 w 182880"/>
                <a:gd name="connsiteY4" fmla="*/ 342900 h 342900"/>
                <a:gd name="connsiteX0" fmla="*/ 0 w 182880"/>
                <a:gd name="connsiteY0" fmla="*/ 342900 h 342900"/>
                <a:gd name="connsiteX1" fmla="*/ 45720 w 182880"/>
                <a:gd name="connsiteY1" fmla="*/ 0 h 342900"/>
                <a:gd name="connsiteX2" fmla="*/ 137160 w 182880"/>
                <a:gd name="connsiteY2" fmla="*/ 0 h 342900"/>
                <a:gd name="connsiteX3" fmla="*/ 148590 w 182880"/>
                <a:gd name="connsiteY3" fmla="*/ 65910 h 342900"/>
                <a:gd name="connsiteX4" fmla="*/ 182880 w 182880"/>
                <a:gd name="connsiteY4" fmla="*/ 342900 h 342900"/>
                <a:gd name="connsiteX5" fmla="*/ 0 w 182880"/>
                <a:gd name="connsiteY5" fmla="*/ 342900 h 342900"/>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81915 w 182880"/>
                <a:gd name="connsiteY4" fmla="*/ 66676 h 343665"/>
                <a:gd name="connsiteX5" fmla="*/ 148590 w 182880"/>
                <a:gd name="connsiteY5" fmla="*/ 66675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1915 w 182880"/>
                <a:gd name="connsiteY3" fmla="*/ 66676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80010 w 182880"/>
                <a:gd name="connsiteY5" fmla="*/ 47626 h 343665"/>
                <a:gd name="connsiteX6" fmla="*/ 148590 w 182880"/>
                <a:gd name="connsiteY6" fmla="*/ 49530 h 343665"/>
                <a:gd name="connsiteX7" fmla="*/ 182880 w 182880"/>
                <a:gd name="connsiteY7" fmla="*/ 343665 h 343665"/>
                <a:gd name="connsiteX8" fmla="*/ 0 w 182880"/>
                <a:gd name="connsiteY8" fmla="*/ 343665 h 343665"/>
                <a:gd name="connsiteX0" fmla="*/ 0 w 182880"/>
                <a:gd name="connsiteY0" fmla="*/ 343665 h 343665"/>
                <a:gd name="connsiteX1" fmla="*/ 45720 w 182880"/>
                <a:gd name="connsiteY1" fmla="*/ 765 h 343665"/>
                <a:gd name="connsiteX2" fmla="*/ 74295 w 182880"/>
                <a:gd name="connsiteY2" fmla="*/ 0 h 343665"/>
                <a:gd name="connsiteX3" fmla="*/ 76200 w 182880"/>
                <a:gd name="connsiteY3" fmla="*/ 45721 h 343665"/>
                <a:gd name="connsiteX4" fmla="*/ 80010 w 182880"/>
                <a:gd name="connsiteY4" fmla="*/ 47626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0010 w 182880"/>
                <a:gd name="connsiteY3" fmla="*/ 47626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3735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5528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2900 h 342900"/>
                <a:gd name="connsiteX1" fmla="*/ 45720 w 182880"/>
                <a:gd name="connsiteY1" fmla="*/ 0 h 342900"/>
                <a:gd name="connsiteX2" fmla="*/ 74295 w 182880"/>
                <a:gd name="connsiteY2" fmla="*/ 1630 h 342900"/>
                <a:gd name="connsiteX3" fmla="*/ 75528 w 182880"/>
                <a:gd name="connsiteY3" fmla="*/ 49256 h 342900"/>
                <a:gd name="connsiteX4" fmla="*/ 148590 w 182880"/>
                <a:gd name="connsiteY4" fmla="*/ 48765 h 342900"/>
                <a:gd name="connsiteX5" fmla="*/ 182880 w 182880"/>
                <a:gd name="connsiteY5" fmla="*/ 342900 h 342900"/>
                <a:gd name="connsiteX6" fmla="*/ 0 w 182880"/>
                <a:gd name="connsiteY6" fmla="*/ 342900 h 342900"/>
                <a:gd name="connsiteX0" fmla="*/ 0 w 182880"/>
                <a:gd name="connsiteY0" fmla="*/ 344264 h 344264"/>
                <a:gd name="connsiteX1" fmla="*/ 45720 w 182880"/>
                <a:gd name="connsiteY1" fmla="*/ 1364 h 344264"/>
                <a:gd name="connsiteX2" fmla="*/ 74743 w 182880"/>
                <a:gd name="connsiteY2" fmla="*/ 0 h 344264"/>
                <a:gd name="connsiteX3" fmla="*/ 75528 w 182880"/>
                <a:gd name="connsiteY3" fmla="*/ 50620 h 344264"/>
                <a:gd name="connsiteX4" fmla="*/ 148590 w 182880"/>
                <a:gd name="connsiteY4" fmla="*/ 50129 h 344264"/>
                <a:gd name="connsiteX5" fmla="*/ 182880 w 182880"/>
                <a:gd name="connsiteY5" fmla="*/ 344264 h 344264"/>
                <a:gd name="connsiteX6" fmla="*/ 0 w 182880"/>
                <a:gd name="connsiteY6" fmla="*/ 344264 h 3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 h="344264">
                  <a:moveTo>
                    <a:pt x="0" y="344264"/>
                  </a:moveTo>
                  <a:lnTo>
                    <a:pt x="45720" y="1364"/>
                  </a:lnTo>
                  <a:lnTo>
                    <a:pt x="74743" y="0"/>
                  </a:lnTo>
                  <a:cubicBezTo>
                    <a:pt x="74556" y="16674"/>
                    <a:pt x="75715" y="33946"/>
                    <a:pt x="75528" y="50620"/>
                  </a:cubicBezTo>
                  <a:lnTo>
                    <a:pt x="148590" y="50129"/>
                  </a:lnTo>
                  <a:lnTo>
                    <a:pt x="182880" y="344264"/>
                  </a:lnTo>
                  <a:lnTo>
                    <a:pt x="0" y="344264"/>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rapezoid 60"/>
            <p:cNvSpPr/>
            <p:nvPr/>
          </p:nvSpPr>
          <p:spPr>
            <a:xfrm flipH="1">
              <a:off x="8625840" y="1323210"/>
              <a:ext cx="198120" cy="353190"/>
            </a:xfrm>
            <a:custGeom>
              <a:avLst/>
              <a:gdLst>
                <a:gd name="connsiteX0" fmla="*/ 0 w 182880"/>
                <a:gd name="connsiteY0" fmla="*/ 342900 h 342900"/>
                <a:gd name="connsiteX1" fmla="*/ 45720 w 182880"/>
                <a:gd name="connsiteY1" fmla="*/ 0 h 342900"/>
                <a:gd name="connsiteX2" fmla="*/ 137160 w 182880"/>
                <a:gd name="connsiteY2" fmla="*/ 0 h 342900"/>
                <a:gd name="connsiteX3" fmla="*/ 182880 w 182880"/>
                <a:gd name="connsiteY3" fmla="*/ 342900 h 342900"/>
                <a:gd name="connsiteX4" fmla="*/ 0 w 182880"/>
                <a:gd name="connsiteY4" fmla="*/ 342900 h 342900"/>
                <a:gd name="connsiteX0" fmla="*/ 0 w 182880"/>
                <a:gd name="connsiteY0" fmla="*/ 342900 h 342900"/>
                <a:gd name="connsiteX1" fmla="*/ 45720 w 182880"/>
                <a:gd name="connsiteY1" fmla="*/ 0 h 342900"/>
                <a:gd name="connsiteX2" fmla="*/ 137160 w 182880"/>
                <a:gd name="connsiteY2" fmla="*/ 0 h 342900"/>
                <a:gd name="connsiteX3" fmla="*/ 148590 w 182880"/>
                <a:gd name="connsiteY3" fmla="*/ 65910 h 342900"/>
                <a:gd name="connsiteX4" fmla="*/ 182880 w 182880"/>
                <a:gd name="connsiteY4" fmla="*/ 342900 h 342900"/>
                <a:gd name="connsiteX5" fmla="*/ 0 w 182880"/>
                <a:gd name="connsiteY5" fmla="*/ 342900 h 342900"/>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81915 w 182880"/>
                <a:gd name="connsiteY4" fmla="*/ 66676 h 343665"/>
                <a:gd name="connsiteX5" fmla="*/ 148590 w 182880"/>
                <a:gd name="connsiteY5" fmla="*/ 66675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1915 w 182880"/>
                <a:gd name="connsiteY3" fmla="*/ 66676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80010 w 182880"/>
                <a:gd name="connsiteY5" fmla="*/ 47626 h 343665"/>
                <a:gd name="connsiteX6" fmla="*/ 148590 w 182880"/>
                <a:gd name="connsiteY6" fmla="*/ 49530 h 343665"/>
                <a:gd name="connsiteX7" fmla="*/ 182880 w 182880"/>
                <a:gd name="connsiteY7" fmla="*/ 343665 h 343665"/>
                <a:gd name="connsiteX8" fmla="*/ 0 w 182880"/>
                <a:gd name="connsiteY8" fmla="*/ 343665 h 343665"/>
                <a:gd name="connsiteX0" fmla="*/ 0 w 182880"/>
                <a:gd name="connsiteY0" fmla="*/ 343665 h 343665"/>
                <a:gd name="connsiteX1" fmla="*/ 45720 w 182880"/>
                <a:gd name="connsiteY1" fmla="*/ 765 h 343665"/>
                <a:gd name="connsiteX2" fmla="*/ 74295 w 182880"/>
                <a:gd name="connsiteY2" fmla="*/ 0 h 343665"/>
                <a:gd name="connsiteX3" fmla="*/ 76200 w 182880"/>
                <a:gd name="connsiteY3" fmla="*/ 45721 h 343665"/>
                <a:gd name="connsiteX4" fmla="*/ 80010 w 182880"/>
                <a:gd name="connsiteY4" fmla="*/ 47626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0010 w 182880"/>
                <a:gd name="connsiteY3" fmla="*/ 47626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3735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5528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2900 h 342900"/>
                <a:gd name="connsiteX1" fmla="*/ 45720 w 182880"/>
                <a:gd name="connsiteY1" fmla="*/ 0 h 342900"/>
                <a:gd name="connsiteX2" fmla="*/ 74295 w 182880"/>
                <a:gd name="connsiteY2" fmla="*/ 1630 h 342900"/>
                <a:gd name="connsiteX3" fmla="*/ 75528 w 182880"/>
                <a:gd name="connsiteY3" fmla="*/ 49256 h 342900"/>
                <a:gd name="connsiteX4" fmla="*/ 148590 w 182880"/>
                <a:gd name="connsiteY4" fmla="*/ 48765 h 342900"/>
                <a:gd name="connsiteX5" fmla="*/ 182880 w 182880"/>
                <a:gd name="connsiteY5" fmla="*/ 342900 h 342900"/>
                <a:gd name="connsiteX6" fmla="*/ 0 w 182880"/>
                <a:gd name="connsiteY6" fmla="*/ 342900 h 342900"/>
                <a:gd name="connsiteX0" fmla="*/ 0 w 182880"/>
                <a:gd name="connsiteY0" fmla="*/ 344264 h 344264"/>
                <a:gd name="connsiteX1" fmla="*/ 45720 w 182880"/>
                <a:gd name="connsiteY1" fmla="*/ 1364 h 344264"/>
                <a:gd name="connsiteX2" fmla="*/ 74743 w 182880"/>
                <a:gd name="connsiteY2" fmla="*/ 0 h 344264"/>
                <a:gd name="connsiteX3" fmla="*/ 75528 w 182880"/>
                <a:gd name="connsiteY3" fmla="*/ 50620 h 344264"/>
                <a:gd name="connsiteX4" fmla="*/ 148590 w 182880"/>
                <a:gd name="connsiteY4" fmla="*/ 50129 h 344264"/>
                <a:gd name="connsiteX5" fmla="*/ 182880 w 182880"/>
                <a:gd name="connsiteY5" fmla="*/ 344264 h 344264"/>
                <a:gd name="connsiteX6" fmla="*/ 0 w 182880"/>
                <a:gd name="connsiteY6" fmla="*/ 344264 h 3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 h="344264">
                  <a:moveTo>
                    <a:pt x="0" y="344264"/>
                  </a:moveTo>
                  <a:lnTo>
                    <a:pt x="45720" y="1364"/>
                  </a:lnTo>
                  <a:lnTo>
                    <a:pt x="74743" y="0"/>
                  </a:lnTo>
                  <a:cubicBezTo>
                    <a:pt x="74556" y="16674"/>
                    <a:pt x="75715" y="33946"/>
                    <a:pt x="75528" y="50620"/>
                  </a:cubicBezTo>
                  <a:lnTo>
                    <a:pt x="148590" y="50129"/>
                  </a:lnTo>
                  <a:lnTo>
                    <a:pt x="182880" y="344264"/>
                  </a:lnTo>
                  <a:lnTo>
                    <a:pt x="0" y="344264"/>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057400" y="1271775"/>
              <a:ext cx="101950" cy="91440"/>
            </a:xfrm>
            <a:prstGeom prst="ellipse">
              <a:avLst/>
            </a:prstGeom>
            <a:solidFill>
              <a:srgbClr val="0070C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768425" y="1271775"/>
              <a:ext cx="101950" cy="91440"/>
            </a:xfrm>
            <a:prstGeom prst="ellipse">
              <a:avLst/>
            </a:prstGeom>
            <a:solidFill>
              <a:srgbClr val="FF0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391460" y="1271775"/>
              <a:ext cx="101950" cy="91440"/>
            </a:xfrm>
            <a:prstGeom prst="ellipse">
              <a:avLst/>
            </a:prstGeom>
            <a:solidFill>
              <a:srgbClr val="FFC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486400" y="1271775"/>
              <a:ext cx="101950" cy="91440"/>
            </a:xfrm>
            <a:prstGeom prst="ellipse">
              <a:avLst/>
            </a:prstGeom>
            <a:solidFill>
              <a:srgbClr val="7030A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232751" y="1271775"/>
              <a:ext cx="101950" cy="91440"/>
            </a:xfrm>
            <a:prstGeom prst="ellipse">
              <a:avLst/>
            </a:prstGeom>
            <a:solidFill>
              <a:srgbClr val="00B05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15062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1</a:t>
              </a:r>
              <a:endParaRPr lang="en-US" sz="800" b="1" dirty="0"/>
            </a:p>
          </p:txBody>
        </p:sp>
        <p:sp>
          <p:nvSpPr>
            <p:cNvPr id="64" name="Rectangle 63"/>
            <p:cNvSpPr/>
            <p:nvPr/>
          </p:nvSpPr>
          <p:spPr>
            <a:xfrm>
              <a:off x="179517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2</a:t>
              </a:r>
              <a:endParaRPr lang="en-US" sz="800" b="1" dirty="0"/>
            </a:p>
          </p:txBody>
        </p:sp>
        <p:sp>
          <p:nvSpPr>
            <p:cNvPr id="65" name="Rectangle 64"/>
            <p:cNvSpPr/>
            <p:nvPr/>
          </p:nvSpPr>
          <p:spPr>
            <a:xfrm>
              <a:off x="249560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3</a:t>
              </a:r>
              <a:endParaRPr lang="en-US" sz="800" b="1" dirty="0"/>
            </a:p>
          </p:txBody>
        </p:sp>
        <p:sp>
          <p:nvSpPr>
            <p:cNvPr id="66" name="Rectangle 65"/>
            <p:cNvSpPr/>
            <p:nvPr/>
          </p:nvSpPr>
          <p:spPr>
            <a:xfrm>
              <a:off x="319598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4</a:t>
              </a:r>
              <a:endParaRPr lang="en-US" sz="800" b="1" dirty="0"/>
            </a:p>
          </p:txBody>
        </p:sp>
        <p:sp>
          <p:nvSpPr>
            <p:cNvPr id="67" name="Rectangle 66"/>
            <p:cNvSpPr/>
            <p:nvPr/>
          </p:nvSpPr>
          <p:spPr>
            <a:xfrm>
              <a:off x="389641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5</a:t>
              </a:r>
              <a:endParaRPr lang="en-US" sz="800" b="1" dirty="0"/>
            </a:p>
          </p:txBody>
        </p:sp>
        <p:sp>
          <p:nvSpPr>
            <p:cNvPr id="68" name="Rectangle 67"/>
            <p:cNvSpPr/>
            <p:nvPr/>
          </p:nvSpPr>
          <p:spPr>
            <a:xfrm>
              <a:off x="459679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6</a:t>
              </a:r>
              <a:endParaRPr lang="en-US" sz="800" b="1" dirty="0"/>
            </a:p>
          </p:txBody>
        </p:sp>
        <p:sp>
          <p:nvSpPr>
            <p:cNvPr id="69" name="Rectangle 68"/>
            <p:cNvSpPr/>
            <p:nvPr/>
          </p:nvSpPr>
          <p:spPr>
            <a:xfrm>
              <a:off x="529722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7</a:t>
              </a:r>
              <a:endParaRPr lang="en-US" sz="800" b="1" dirty="0"/>
            </a:p>
          </p:txBody>
        </p:sp>
        <p:sp>
          <p:nvSpPr>
            <p:cNvPr id="70" name="Rectangle 69"/>
            <p:cNvSpPr/>
            <p:nvPr/>
          </p:nvSpPr>
          <p:spPr>
            <a:xfrm>
              <a:off x="599760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8</a:t>
              </a:r>
              <a:endParaRPr lang="en-US" sz="800" b="1" dirty="0"/>
            </a:p>
          </p:txBody>
        </p:sp>
        <p:sp>
          <p:nvSpPr>
            <p:cNvPr id="71" name="Rectangle 70"/>
            <p:cNvSpPr/>
            <p:nvPr/>
          </p:nvSpPr>
          <p:spPr>
            <a:xfrm>
              <a:off x="669803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9</a:t>
              </a:r>
              <a:endParaRPr lang="en-US" sz="800" b="1" dirty="0"/>
            </a:p>
          </p:txBody>
        </p:sp>
        <p:sp>
          <p:nvSpPr>
            <p:cNvPr id="72" name="Rectangle 71"/>
            <p:cNvSpPr/>
            <p:nvPr/>
          </p:nvSpPr>
          <p:spPr>
            <a:xfrm>
              <a:off x="7406029"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10</a:t>
              </a:r>
              <a:endParaRPr lang="en-US" sz="800" b="1" dirty="0"/>
            </a:p>
          </p:txBody>
        </p:sp>
        <p:sp>
          <p:nvSpPr>
            <p:cNvPr id="73" name="Rectangle 72"/>
            <p:cNvSpPr/>
            <p:nvPr/>
          </p:nvSpPr>
          <p:spPr>
            <a:xfrm>
              <a:off x="8096643" y="1476748"/>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11</a:t>
              </a:r>
              <a:endParaRPr lang="en-US" sz="800" b="1" dirty="0"/>
            </a:p>
          </p:txBody>
        </p:sp>
      </p:grpSp>
      <p:sp>
        <p:nvSpPr>
          <p:cNvPr id="75" name="Rectangle 74"/>
          <p:cNvSpPr/>
          <p:nvPr/>
        </p:nvSpPr>
        <p:spPr>
          <a:xfrm>
            <a:off x="2167846" y="2316480"/>
            <a:ext cx="607104" cy="3703320"/>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769214" y="2316480"/>
            <a:ext cx="1188720" cy="37033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116830" y="2316480"/>
            <a:ext cx="1188720" cy="3703320"/>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811170" y="2377440"/>
            <a:ext cx="1097280" cy="3566160"/>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5162550" y="2377440"/>
            <a:ext cx="1097280" cy="356616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7" name="TextBox 6"/>
          <p:cNvSpPr txBox="1"/>
          <p:nvPr/>
        </p:nvSpPr>
        <p:spPr>
          <a:xfrm>
            <a:off x="2327564" y="1925782"/>
            <a:ext cx="1322161" cy="292388"/>
          </a:xfrm>
          <a:prstGeom prst="rect">
            <a:avLst/>
          </a:prstGeom>
          <a:noFill/>
        </p:spPr>
        <p:txBody>
          <a:bodyPr wrap="square" rtlCol="0">
            <a:spAutoFit/>
          </a:bodyPr>
          <a:lstStyle/>
          <a:p>
            <a:r>
              <a:rPr lang="en-US" sz="1300" b="1" dirty="0" smtClean="0">
                <a:solidFill>
                  <a:schemeClr val="bg1"/>
                </a:solidFill>
              </a:rPr>
              <a:t>Test Vehicle - </a:t>
            </a:r>
            <a:endParaRPr lang="en-US" sz="1300" b="1" dirty="0">
              <a:solidFill>
                <a:schemeClr val="bg1"/>
              </a:solidFill>
            </a:endParaRPr>
          </a:p>
        </p:txBody>
      </p:sp>
    </p:spTree>
    <p:extLst>
      <p:ext uri="{BB962C8B-B14F-4D97-AF65-F5344CB8AC3E}">
        <p14:creationId xmlns:p14="http://schemas.microsoft.com/office/powerpoint/2010/main" val="7162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BEBA8EAE-BF5A-486C-A8C5-ECC9F3942E4B}">
                <a14:imgProps xmlns:a14="http://schemas.microsoft.com/office/drawing/2010/main">
                  <a14:imgLayer r:embed="rId3">
                    <a14:imgEffect>
                      <a14:backgroundRemoval t="0" b="100000" l="0" r="99913"/>
                    </a14:imgEffect>
                  </a14:imgLayer>
                </a14:imgProps>
              </a:ext>
              <a:ext uri="{28A0092B-C50C-407E-A947-70E740481C1C}">
                <a14:useLocalDpi xmlns:a14="http://schemas.microsoft.com/office/drawing/2010/main" val="0"/>
              </a:ext>
            </a:extLst>
          </a:blip>
          <a:stretch>
            <a:fillRect/>
          </a:stretch>
        </p:blipFill>
        <p:spPr>
          <a:xfrm>
            <a:off x="107373" y="3048000"/>
            <a:ext cx="4994275" cy="2973070"/>
          </a:xfrm>
          <a:prstGeom prst="rect">
            <a:avLst/>
          </a:prstGeom>
        </p:spPr>
      </p:pic>
      <p:grpSp>
        <p:nvGrpSpPr>
          <p:cNvPr id="21" name="Group 20"/>
          <p:cNvGrpSpPr/>
          <p:nvPr/>
        </p:nvGrpSpPr>
        <p:grpSpPr>
          <a:xfrm>
            <a:off x="190977" y="2895600"/>
            <a:ext cx="2247423" cy="1068092"/>
            <a:chOff x="183573" y="964356"/>
            <a:chExt cx="3867134" cy="1600200"/>
          </a:xfrm>
        </p:grpSpPr>
        <p:pic>
          <p:nvPicPr>
            <p:cNvPr id="18" name="Picture 4"/>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524" b="100000" l="9924" r="89313"/>
                      </a14:imgEffect>
                    </a14:imgLayer>
                  </a14:imgProps>
                </a:ext>
                <a:ext uri="{28A0092B-C50C-407E-A947-70E740481C1C}">
                  <a14:useLocalDpi xmlns:a14="http://schemas.microsoft.com/office/drawing/2010/main" val="0"/>
                </a:ext>
              </a:extLst>
            </a:blip>
            <a:srcRect/>
            <a:stretch>
              <a:fillRect/>
            </a:stretch>
          </p:blipFill>
          <p:spPr bwMode="auto">
            <a:xfrm>
              <a:off x="2802932" y="964356"/>
              <a:ext cx="12477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778" t="25000" r="22576" b="18630"/>
            <a:stretch/>
          </p:blipFill>
          <p:spPr bwMode="auto">
            <a:xfrm>
              <a:off x="183573" y="1066800"/>
              <a:ext cx="2133600" cy="139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p:nvPr/>
          </p:nvCxnSpPr>
          <p:spPr>
            <a:xfrm>
              <a:off x="2529957" y="1764456"/>
              <a:ext cx="371316" cy="0"/>
            </a:xfrm>
            <a:prstGeom prst="straightConnector1">
              <a:avLst/>
            </a:prstGeom>
            <a:ln w="38100">
              <a:solidFill>
                <a:schemeClr val="accent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16" name="Picture 15"/>
          <p:cNvPicPr/>
          <p:nvPr/>
        </p:nvPicPr>
        <p:blipFill>
          <a:blip r:embed="rId7">
            <a:extLst>
              <a:ext uri="{BEBA8EAE-BF5A-486C-A8C5-ECC9F3942E4B}">
                <a14:imgProps xmlns:a14="http://schemas.microsoft.com/office/drawing/2010/main">
                  <a14:imgLayer r:embed="rId8">
                    <a14:imgEffect>
                      <a14:backgroundRemoval t="7128" b="92453" l="3182" r="96818"/>
                    </a14:imgEffect>
                  </a14:imgLayer>
                </a14:imgProps>
              </a:ext>
            </a:extLst>
          </a:blip>
          <a:stretch>
            <a:fillRect/>
          </a:stretch>
        </p:blipFill>
        <p:spPr>
          <a:xfrm flipH="1">
            <a:off x="0" y="-152400"/>
            <a:ext cx="9144000" cy="3276600"/>
          </a:xfrm>
          <a:prstGeom prst="rect">
            <a:avLst/>
          </a:prstGeom>
        </p:spPr>
      </p:pic>
      <p:sp>
        <p:nvSpPr>
          <p:cNvPr id="2" name="Title 1"/>
          <p:cNvSpPr>
            <a:spLocks noGrp="1"/>
          </p:cNvSpPr>
          <p:nvPr>
            <p:ph type="title"/>
          </p:nvPr>
        </p:nvSpPr>
        <p:spPr/>
        <p:txBody>
          <a:bodyPr>
            <a:normAutofit fontScale="90000"/>
          </a:bodyPr>
          <a:lstStyle/>
          <a:p>
            <a:r>
              <a:rPr lang="en-US" sz="3600" dirty="0"/>
              <a:t>Completed Work – Phase 2: </a:t>
            </a:r>
            <a:r>
              <a:rPr lang="en-US" sz="2400" dirty="0" smtClean="0"/>
              <a:t>FE Simulation</a:t>
            </a:r>
            <a:endParaRPr lang="en-US" dirty="0"/>
          </a:p>
        </p:txBody>
      </p:sp>
      <p:sp>
        <p:nvSpPr>
          <p:cNvPr id="4" name="Slide Number Placeholder 3"/>
          <p:cNvSpPr>
            <a:spLocks noGrp="1"/>
          </p:cNvSpPr>
          <p:nvPr>
            <p:ph type="sldNum" sz="quarter" idx="11"/>
          </p:nvPr>
        </p:nvSpPr>
        <p:spPr/>
        <p:txBody>
          <a:bodyPr/>
          <a:lstStyle/>
          <a:p>
            <a:fld id="{B6F15528-21DE-4FAA-801E-634DDDAF4B2B}" type="slidenum">
              <a:rPr lang="en-US" smtClean="0"/>
              <a:pPr/>
              <a:t>21</a:t>
            </a:fld>
            <a:endParaRPr lang="en-US"/>
          </a:p>
        </p:txBody>
      </p:sp>
      <p:pic>
        <p:nvPicPr>
          <p:cNvPr id="6" name="Picture 5"/>
          <p:cNvPicPr/>
          <p:nvPr/>
        </p:nvPicPr>
        <p:blipFill rotWithShape="1">
          <a:blip r:embed="rId9" cstate="print">
            <a:extLst>
              <a:ext uri="{28A0092B-C50C-407E-A947-70E740481C1C}">
                <a14:useLocalDpi xmlns:a14="http://schemas.microsoft.com/office/drawing/2010/main" val="0"/>
              </a:ext>
            </a:extLst>
          </a:blip>
          <a:srcRect l="8332" r="1646" b="3915"/>
          <a:stretch/>
        </p:blipFill>
        <p:spPr bwMode="auto">
          <a:xfrm>
            <a:off x="3217201" y="4953000"/>
            <a:ext cx="2926080" cy="182880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10" cstate="print">
            <a:extLst>
              <a:ext uri="{28A0092B-C50C-407E-A947-70E740481C1C}">
                <a14:useLocalDpi xmlns:a14="http://schemas.microsoft.com/office/drawing/2010/main" val="0"/>
              </a:ext>
            </a:extLst>
          </a:blip>
          <a:srcRect t="4382"/>
          <a:stretch/>
        </p:blipFill>
        <p:spPr bwMode="auto">
          <a:xfrm>
            <a:off x="6125963" y="4953000"/>
            <a:ext cx="2924175" cy="1828800"/>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3217200" y="4953000"/>
            <a:ext cx="5852160" cy="1828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5029200"/>
            <a:ext cx="1905000" cy="1066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endCxn id="8" idx="1"/>
          </p:cNvCxnSpPr>
          <p:nvPr/>
        </p:nvCxnSpPr>
        <p:spPr>
          <a:xfrm>
            <a:off x="1905000" y="5562600"/>
            <a:ext cx="1312200" cy="304800"/>
          </a:xfrm>
          <a:prstGeom prst="lin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5105400" y="1676400"/>
            <a:ext cx="4020938"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Model Form: Hybrid Grillage</a:t>
            </a:r>
          </a:p>
          <a:p>
            <a:pPr marL="285750" indent="-285750">
              <a:buFont typeface="Arial" panose="020B0604020202020204" pitchFamily="34" charset="0"/>
              <a:buChar char="•"/>
            </a:pPr>
            <a:r>
              <a:rPr lang="en-US" dirty="0" smtClean="0"/>
              <a:t>Updated Parameters: Barriers &amp; Box Girders</a:t>
            </a:r>
          </a:p>
          <a:p>
            <a:pPr marL="285750" indent="-285750">
              <a:buFont typeface="Arial" panose="020B0604020202020204" pitchFamily="34" charset="0"/>
              <a:buChar char="•"/>
            </a:pPr>
            <a:r>
              <a:rPr lang="en-US" dirty="0" smtClean="0"/>
              <a:t>Updated 2-span section before expanding to 11 spans</a:t>
            </a:r>
          </a:p>
          <a:p>
            <a:pPr marL="285750" indent="-285750">
              <a:buFont typeface="Arial" panose="020B0604020202020204" pitchFamily="34" charset="0"/>
              <a:buChar char="•"/>
            </a:pPr>
            <a:r>
              <a:rPr lang="en-US" dirty="0" smtClean="0"/>
              <a:t>Truck modeled as sprung mass with damping</a:t>
            </a:r>
          </a:p>
          <a:p>
            <a:pPr marL="285750" indent="-285750">
              <a:buFont typeface="Arial" panose="020B0604020202020204" pitchFamily="34" charset="0"/>
              <a:buChar char="•"/>
            </a:pPr>
            <a:r>
              <a:rPr lang="en-US" dirty="0" smtClean="0"/>
              <a:t>Truck model parameters calculated from measured mass and first natural frequency</a:t>
            </a:r>
            <a:endParaRPr lang="en-US" dirty="0"/>
          </a:p>
        </p:txBody>
      </p:sp>
    </p:spTree>
    <p:extLst>
      <p:ext uri="{BB962C8B-B14F-4D97-AF65-F5344CB8AC3E}">
        <p14:creationId xmlns:p14="http://schemas.microsoft.com/office/powerpoint/2010/main" val="3225716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2: </a:t>
            </a:r>
            <a:r>
              <a:rPr lang="en-US" sz="2400" dirty="0" smtClean="0"/>
              <a:t>Test Conclusions</a:t>
            </a:r>
            <a:endParaRPr lang="en-US" dirty="0"/>
          </a:p>
        </p:txBody>
      </p:sp>
      <p:sp>
        <p:nvSpPr>
          <p:cNvPr id="3" name="Content Placeholder 2"/>
          <p:cNvSpPr>
            <a:spLocks noGrp="1"/>
          </p:cNvSpPr>
          <p:nvPr>
            <p:ph idx="1"/>
          </p:nvPr>
        </p:nvSpPr>
        <p:spPr/>
        <p:txBody>
          <a:bodyPr>
            <a:normAutofit/>
          </a:bodyPr>
          <a:lstStyle/>
          <a:p>
            <a:pPr marL="36576" indent="0">
              <a:buNone/>
            </a:pPr>
            <a:r>
              <a:rPr lang="en-US" dirty="0" smtClean="0"/>
              <a:t>Observations from test data</a:t>
            </a:r>
          </a:p>
          <a:p>
            <a:r>
              <a:rPr lang="en-US" sz="2600" dirty="0" smtClean="0"/>
              <a:t>The test truck was readily excited when traversing the bridge</a:t>
            </a:r>
          </a:p>
          <a:p>
            <a:r>
              <a:rPr lang="en-US" sz="2600" dirty="0" smtClean="0"/>
              <a:t>Magnitude of truck acceleration increased with speed</a:t>
            </a:r>
          </a:p>
          <a:p>
            <a:r>
              <a:rPr lang="en-US" sz="2600" dirty="0" smtClean="0"/>
              <a:t>Even a single truck can </a:t>
            </a:r>
            <a:r>
              <a:rPr lang="en-US" sz="2600" dirty="0"/>
              <a:t>cause bridge vibration in excess of 10% </a:t>
            </a:r>
            <a:r>
              <a:rPr lang="en-US" sz="2600" dirty="0" smtClean="0"/>
              <a:t>G</a:t>
            </a:r>
          </a:p>
          <a:p>
            <a:pPr marL="36576" indent="0">
              <a:buNone/>
            </a:pPr>
            <a:r>
              <a:rPr lang="en-US" dirty="0" smtClean="0"/>
              <a:t>Initial </a:t>
            </a:r>
            <a:r>
              <a:rPr lang="en-US" dirty="0" smtClean="0"/>
              <a:t>Simulation </a:t>
            </a:r>
            <a:r>
              <a:rPr lang="en-US" dirty="0" smtClean="0"/>
              <a:t>Efforts</a:t>
            </a:r>
          </a:p>
          <a:p>
            <a:r>
              <a:rPr lang="en-US" sz="2600" dirty="0" smtClean="0"/>
              <a:t>Simulation unable to replicate magnitude of acceleration</a:t>
            </a:r>
          </a:p>
          <a:p>
            <a:r>
              <a:rPr lang="en-US" sz="2600" dirty="0" smtClean="0"/>
              <a:t>Roadway </a:t>
            </a:r>
            <a:r>
              <a:rPr lang="en-US" sz="2600" dirty="0" smtClean="0"/>
              <a:t>profile must be included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525047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Completed Work – Phase </a:t>
            </a:r>
            <a:r>
              <a:rPr lang="en-US" dirty="0" smtClean="0"/>
              <a:t>2: </a:t>
            </a:r>
            <a:r>
              <a:rPr lang="en-US" sz="2400" dirty="0" smtClean="0"/>
              <a:t>Detailed Field Characterization</a:t>
            </a:r>
            <a:endParaRPr lang="en-US" sz="2400" dirty="0"/>
          </a:p>
        </p:txBody>
      </p:sp>
      <p:sp>
        <p:nvSpPr>
          <p:cNvPr id="80" name="Content Placeholder 2"/>
          <p:cNvSpPr>
            <a:spLocks noGrp="1"/>
          </p:cNvSpPr>
          <p:nvPr>
            <p:ph idx="1"/>
          </p:nvPr>
        </p:nvSpPr>
        <p:spPr>
          <a:xfrm>
            <a:off x="457200" y="990600"/>
            <a:ext cx="5638800" cy="3581400"/>
          </a:xfrm>
        </p:spPr>
        <p:txBody>
          <a:bodyPr>
            <a:normAutofit/>
          </a:bodyPr>
          <a:lstStyle/>
          <a:p>
            <a:pPr marL="0" indent="0">
              <a:buNone/>
            </a:pPr>
            <a:r>
              <a:rPr lang="en-US" dirty="0" smtClean="0"/>
              <a:t>The profile of the bridge was measured by RWS Consulting.</a:t>
            </a:r>
          </a:p>
          <a:p>
            <a:endParaRPr lang="en-US" sz="2600" dirty="0" smtClean="0"/>
          </a:p>
          <a:p>
            <a:r>
              <a:rPr lang="en-US" sz="2600" dirty="0" smtClean="0"/>
              <a:t>Ames </a:t>
            </a:r>
            <a:r>
              <a:rPr lang="en-US" sz="2600" dirty="0"/>
              <a:t>Engineering Model 8300 Portable </a:t>
            </a:r>
            <a:r>
              <a:rPr lang="en-US" sz="2600" dirty="0" smtClean="0"/>
              <a:t>Profiler</a:t>
            </a:r>
          </a:p>
          <a:p>
            <a:r>
              <a:rPr lang="en-US" sz="2600" dirty="0" smtClean="0"/>
              <a:t>2 passes in each lane</a:t>
            </a:r>
          </a:p>
          <a:p>
            <a:r>
              <a:rPr lang="en-US" sz="2600" dirty="0" smtClean="0"/>
              <a:t>Captured left and right wheel lines</a:t>
            </a:r>
            <a:endParaRPr lang="en-US" sz="2600" dirty="0"/>
          </a:p>
        </p:txBody>
      </p:sp>
      <p:pic>
        <p:nvPicPr>
          <p:cNvPr id="81" name="Picture 2" descr="C:\Users\John\Downloads\IMG_036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2819400"/>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 descr="C:\Users\John\Downloads\IMG_036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990600"/>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572000"/>
            <a:ext cx="6552658" cy="1706739"/>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922964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Completed Work – Phase </a:t>
            </a:r>
            <a:r>
              <a:rPr lang="en-US" dirty="0" smtClean="0"/>
              <a:t>2: </a:t>
            </a:r>
            <a:r>
              <a:rPr lang="en-US" sz="2400" dirty="0"/>
              <a:t>Simulation of test </a:t>
            </a:r>
            <a:r>
              <a:rPr lang="en-US" sz="2400" dirty="0" smtClean="0"/>
              <a:t>scenarios</a:t>
            </a:r>
            <a:endParaRPr lang="en-US" sz="2400" dirty="0"/>
          </a:p>
        </p:txBody>
      </p:sp>
      <p:sp>
        <p:nvSpPr>
          <p:cNvPr id="3" name="Content Placeholder 2"/>
          <p:cNvSpPr>
            <a:spLocks noGrp="1"/>
          </p:cNvSpPr>
          <p:nvPr>
            <p:ph idx="1"/>
          </p:nvPr>
        </p:nvSpPr>
        <p:spPr>
          <a:xfrm>
            <a:off x="723900" y="838200"/>
            <a:ext cx="7696200" cy="1066800"/>
          </a:xfrm>
        </p:spPr>
        <p:txBody>
          <a:bodyPr>
            <a:normAutofit/>
          </a:bodyPr>
          <a:lstStyle/>
          <a:p>
            <a:pPr marL="36576" indent="0" algn="ctr">
              <a:buNone/>
            </a:pPr>
            <a:r>
              <a:rPr lang="en-US" sz="2400" dirty="0"/>
              <a:t>Simulation vs Experimental </a:t>
            </a:r>
            <a:r>
              <a:rPr lang="en-US" sz="2400" dirty="0" smtClean="0"/>
              <a:t>- Truck Acceleration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3" y="1219200"/>
            <a:ext cx="8777514" cy="27429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43" y="3962627"/>
            <a:ext cx="8777514" cy="274297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65498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Completed Work – Phase </a:t>
            </a:r>
            <a:r>
              <a:rPr lang="en-US" dirty="0" smtClean="0"/>
              <a:t>2: </a:t>
            </a:r>
            <a:r>
              <a:rPr lang="en-US" sz="2400" dirty="0"/>
              <a:t>Simulation of test </a:t>
            </a:r>
            <a:r>
              <a:rPr lang="en-US" sz="2400" dirty="0" smtClean="0"/>
              <a:t>scenarios</a:t>
            </a:r>
            <a:endParaRPr lang="en-US" sz="2400" dirty="0"/>
          </a:p>
        </p:txBody>
      </p:sp>
      <p:sp>
        <p:nvSpPr>
          <p:cNvPr id="3" name="Content Placeholder 2"/>
          <p:cNvSpPr>
            <a:spLocks noGrp="1"/>
          </p:cNvSpPr>
          <p:nvPr>
            <p:ph idx="1"/>
          </p:nvPr>
        </p:nvSpPr>
        <p:spPr>
          <a:xfrm>
            <a:off x="723900" y="762000"/>
            <a:ext cx="7696200" cy="1066800"/>
          </a:xfrm>
        </p:spPr>
        <p:txBody>
          <a:bodyPr>
            <a:normAutofit/>
          </a:bodyPr>
          <a:lstStyle/>
          <a:p>
            <a:pPr marL="36576" indent="0" algn="ctr">
              <a:buNone/>
            </a:pPr>
            <a:r>
              <a:rPr lang="en-US" sz="2400" dirty="0"/>
              <a:t>Simulation vs Experimental </a:t>
            </a:r>
            <a:r>
              <a:rPr lang="en-US" sz="2400" dirty="0" smtClean="0"/>
              <a:t>– Bridge Acceleration </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3" y="1219200"/>
            <a:ext cx="8777514" cy="2742973"/>
          </a:xfrm>
          <a:prstGeom prst="rect">
            <a:avLst/>
          </a:prstGeom>
        </p:spPr>
      </p:pic>
      <p:grpSp>
        <p:nvGrpSpPr>
          <p:cNvPr id="39" name="Group 38"/>
          <p:cNvGrpSpPr/>
          <p:nvPr/>
        </p:nvGrpSpPr>
        <p:grpSpPr>
          <a:xfrm>
            <a:off x="7239000" y="2944686"/>
            <a:ext cx="1740408" cy="716827"/>
            <a:chOff x="7239000" y="2944686"/>
            <a:chExt cx="1740408" cy="716827"/>
          </a:xfrm>
        </p:grpSpPr>
        <p:grpSp>
          <p:nvGrpSpPr>
            <p:cNvPr id="24" name="Group 23"/>
            <p:cNvGrpSpPr>
              <a:grpSpLocks noChangeAspect="1"/>
            </p:cNvGrpSpPr>
            <p:nvPr/>
          </p:nvGrpSpPr>
          <p:grpSpPr>
            <a:xfrm>
              <a:off x="7239000" y="2944686"/>
              <a:ext cx="1740408" cy="716827"/>
              <a:chOff x="914400" y="1143000"/>
              <a:chExt cx="4739885" cy="1985709"/>
            </a:xfrm>
          </p:grpSpPr>
          <p:sp>
            <p:nvSpPr>
              <p:cNvPr id="25" name="Rectangle 24"/>
              <p:cNvSpPr/>
              <p:nvPr/>
            </p:nvSpPr>
            <p:spPr>
              <a:xfrm>
                <a:off x="1020892" y="1184758"/>
                <a:ext cx="4560311" cy="183466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14400"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90379"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445481"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45949" y="1226513"/>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949" y="2896811"/>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39684" y="1479722"/>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39684" y="1981855"/>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39684" y="1730269"/>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39684" y="2155151"/>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39684" y="2405694"/>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39684" y="2657284"/>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p:nvPr/>
            </p:nvSpPr>
            <p:spPr>
              <a:xfrm>
                <a:off x="1963668" y="2732448"/>
                <a:ext cx="389580" cy="396261"/>
              </a:xfrm>
              <a:prstGeom prst="mathMultiply">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7393429" y="3021532"/>
              <a:ext cx="607571" cy="215444"/>
            </a:xfrm>
            <a:prstGeom prst="rect">
              <a:avLst/>
            </a:prstGeom>
            <a:solidFill>
              <a:schemeClr val="tx1"/>
            </a:solidFill>
          </p:spPr>
          <p:txBody>
            <a:bodyPr wrap="square" rtlCol="0">
              <a:spAutoFit/>
            </a:bodyPr>
            <a:lstStyle/>
            <a:p>
              <a:pPr algn="ctr"/>
              <a:r>
                <a:rPr lang="en-US" sz="800" b="1" dirty="0" smtClean="0">
                  <a:solidFill>
                    <a:schemeClr val="bg1"/>
                  </a:solidFill>
                </a:rPr>
                <a:t>SPAN 3</a:t>
              </a:r>
              <a:endParaRPr lang="en-US" sz="800" b="1" dirty="0">
                <a:solidFill>
                  <a:schemeClr val="bg1"/>
                </a:solidFill>
              </a:endParaRPr>
            </a:p>
          </p:txBody>
        </p:sp>
        <p:cxnSp>
          <p:nvCxnSpPr>
            <p:cNvPr id="38" name="Straight Arrow Connector 37"/>
            <p:cNvCxnSpPr/>
            <p:nvPr/>
          </p:nvCxnSpPr>
          <p:spPr>
            <a:xfrm>
              <a:off x="7543800" y="3491332"/>
              <a:ext cx="1143000" cy="0"/>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43" y="4044922"/>
            <a:ext cx="8777514" cy="2736878"/>
          </a:xfrm>
          <a:prstGeom prst="rect">
            <a:avLst/>
          </a:prstGeom>
        </p:spPr>
      </p:pic>
      <p:grpSp>
        <p:nvGrpSpPr>
          <p:cNvPr id="40" name="Group 39"/>
          <p:cNvGrpSpPr/>
          <p:nvPr/>
        </p:nvGrpSpPr>
        <p:grpSpPr>
          <a:xfrm>
            <a:off x="7271642" y="5791200"/>
            <a:ext cx="1740408" cy="714903"/>
            <a:chOff x="7239000" y="2923193"/>
            <a:chExt cx="1740408" cy="714903"/>
          </a:xfrm>
        </p:grpSpPr>
        <p:grpSp>
          <p:nvGrpSpPr>
            <p:cNvPr id="41" name="Group 40"/>
            <p:cNvGrpSpPr>
              <a:grpSpLocks noChangeAspect="1"/>
            </p:cNvGrpSpPr>
            <p:nvPr/>
          </p:nvGrpSpPr>
          <p:grpSpPr>
            <a:xfrm>
              <a:off x="7239000" y="2923193"/>
              <a:ext cx="1740408" cy="714903"/>
              <a:chOff x="914400" y="1083461"/>
              <a:chExt cx="4739885" cy="1980380"/>
            </a:xfrm>
          </p:grpSpPr>
          <p:sp>
            <p:nvSpPr>
              <p:cNvPr id="44" name="Rectangle 43"/>
              <p:cNvSpPr/>
              <p:nvPr/>
            </p:nvSpPr>
            <p:spPr>
              <a:xfrm>
                <a:off x="1020892" y="1184758"/>
                <a:ext cx="4560311" cy="183466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14400"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90379"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45481"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45949" y="1226513"/>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45949" y="2896811"/>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039684" y="1479722"/>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039684" y="1981855"/>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039684" y="1730269"/>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039684" y="2155151"/>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039684" y="2405694"/>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039684" y="2657284"/>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p:nvPr/>
            </p:nvSpPr>
            <p:spPr>
              <a:xfrm>
                <a:off x="1963668" y="1083461"/>
                <a:ext cx="389579" cy="396260"/>
              </a:xfrm>
              <a:prstGeom prst="mathMultiply">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p:cNvSpPr txBox="1"/>
            <p:nvPr/>
          </p:nvSpPr>
          <p:spPr>
            <a:xfrm>
              <a:off x="7392011" y="3336826"/>
              <a:ext cx="607571" cy="215444"/>
            </a:xfrm>
            <a:prstGeom prst="rect">
              <a:avLst/>
            </a:prstGeom>
            <a:solidFill>
              <a:schemeClr val="tx1"/>
            </a:solidFill>
          </p:spPr>
          <p:txBody>
            <a:bodyPr wrap="square" rtlCol="0">
              <a:spAutoFit/>
            </a:bodyPr>
            <a:lstStyle/>
            <a:p>
              <a:pPr algn="ctr"/>
              <a:r>
                <a:rPr lang="en-US" sz="800" b="1" dirty="0" smtClean="0">
                  <a:solidFill>
                    <a:schemeClr val="bg1"/>
                  </a:solidFill>
                </a:rPr>
                <a:t>SPAN 8</a:t>
              </a:r>
              <a:endParaRPr lang="en-US" sz="800" b="1" dirty="0">
                <a:solidFill>
                  <a:schemeClr val="bg1"/>
                </a:solidFill>
              </a:endParaRPr>
            </a:p>
          </p:txBody>
        </p:sp>
        <p:cxnSp>
          <p:nvCxnSpPr>
            <p:cNvPr id="43" name="Straight Arrow Connector 42"/>
            <p:cNvCxnSpPr/>
            <p:nvPr/>
          </p:nvCxnSpPr>
          <p:spPr>
            <a:xfrm flipH="1">
              <a:off x="7424125" y="3093374"/>
              <a:ext cx="1235869" cy="3210"/>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249540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Completed Work: Summary</a:t>
            </a:r>
            <a:endParaRPr lang="en-US" dirty="0"/>
          </a:p>
        </p:txBody>
      </p:sp>
      <p:sp>
        <p:nvSpPr>
          <p:cNvPr id="3" name="Content Placeholder 2"/>
          <p:cNvSpPr>
            <a:spLocks noGrp="1"/>
          </p:cNvSpPr>
          <p:nvPr>
            <p:ph idx="1"/>
          </p:nvPr>
        </p:nvSpPr>
        <p:spPr/>
        <p:txBody>
          <a:bodyPr>
            <a:normAutofit fontScale="92500"/>
          </a:bodyPr>
          <a:lstStyle/>
          <a:p>
            <a:pPr>
              <a:spcAft>
                <a:spcPts val="1200"/>
              </a:spcAft>
            </a:pPr>
            <a:r>
              <a:rPr lang="en-US" dirty="0" smtClean="0"/>
              <a:t>“Test” structure has been characterized through field testing, modal parameter identification, and FE model creation and calibration.</a:t>
            </a:r>
          </a:p>
          <a:p>
            <a:pPr>
              <a:spcAft>
                <a:spcPts val="1200"/>
              </a:spcAft>
            </a:pPr>
            <a:r>
              <a:rPr lang="en-US" dirty="0" smtClean="0"/>
              <a:t>Monitoring of bridge and truck accelerations has revealed characteristic VBI behavior </a:t>
            </a:r>
          </a:p>
          <a:p>
            <a:pPr>
              <a:spcAft>
                <a:spcPts val="1200"/>
              </a:spcAft>
            </a:pPr>
            <a:r>
              <a:rPr lang="en-US" dirty="0" smtClean="0"/>
              <a:t>Measurement of the profile was necessary for accurate simulation</a:t>
            </a:r>
          </a:p>
          <a:p>
            <a:pPr>
              <a:spcAft>
                <a:spcPts val="1200"/>
              </a:spcAft>
            </a:pPr>
            <a:r>
              <a:rPr lang="en-US" dirty="0" smtClean="0"/>
              <a:t>An FE model has been developed that can replicate the characteristic accelerations and thus shown capable of simulating VBI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35771099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1155774"/>
            <a:ext cx="8778054" cy="205505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516946"/>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a:t>
            </a:r>
            <a:endParaRPr lang="en-US" dirty="0"/>
          </a:p>
        </p:txBody>
      </p:sp>
      <p:sp>
        <p:nvSpPr>
          <p:cNvPr id="22" name="TextBox 7"/>
          <p:cNvSpPr txBox="1"/>
          <p:nvPr/>
        </p:nvSpPr>
        <p:spPr>
          <a:xfrm>
            <a:off x="6296909" y="1155772"/>
            <a:ext cx="2694691"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61415" y="3541455"/>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541455"/>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cxnSp>
        <p:nvCxnSpPr>
          <p:cNvPr id="26" name="Straight Arrow Connector 25"/>
          <p:cNvCxnSpPr/>
          <p:nvPr/>
        </p:nvCxnSpPr>
        <p:spPr>
          <a:xfrm flipV="1">
            <a:off x="6727075" y="2709785"/>
            <a:ext cx="0" cy="852553"/>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8"/>
            <a:ext cx="2881685" cy="852553"/>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9" name="TextBox 3"/>
          <p:cNvSpPr txBox="1"/>
          <p:nvPr/>
        </p:nvSpPr>
        <p:spPr>
          <a:xfrm>
            <a:off x="213546" y="1155773"/>
            <a:ext cx="2791722"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a:t>
            </a:r>
            <a:r>
              <a:rPr lang="en-US" sz="2000" kern="1200" dirty="0" smtClean="0">
                <a:solidFill>
                  <a:srgbClr val="000000"/>
                </a:solidFill>
                <a:effectLst/>
                <a:latin typeface="Calibri"/>
                <a:ea typeface="Times New Roman"/>
                <a:cs typeface="Times New Roman"/>
              </a:rPr>
              <a:t>“learning” structure</a:t>
            </a:r>
            <a:r>
              <a:rPr lang="en-US" sz="2000" dirty="0" smtClean="0">
                <a:solidFill>
                  <a:srgbClr val="000000"/>
                </a:solidFill>
                <a:latin typeface="Calibri"/>
                <a:ea typeface="Times New Roman"/>
                <a:cs typeface="Times New Roman"/>
              </a:rPr>
              <a:t> through field testing</a:t>
            </a:r>
            <a:r>
              <a:rPr lang="en-US" sz="2000" kern="1200" dirty="0" smtClean="0">
                <a:solidFill>
                  <a:srgbClr val="000000"/>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Develop FE </a:t>
            </a:r>
            <a:r>
              <a:rPr lang="en-US" sz="2000" kern="1200" dirty="0" smtClean="0">
                <a:solidFill>
                  <a:srgbClr val="000000"/>
                </a:solidFill>
                <a:effectLst/>
                <a:latin typeface="Calibri"/>
                <a:ea typeface="Times New Roman"/>
                <a:cs typeface="Times New Roman"/>
              </a:rPr>
              <a:t>model.</a:t>
            </a:r>
            <a:endParaRPr lang="en-US" sz="2000" dirty="0">
              <a:effectLst/>
              <a:latin typeface="Times New Roman"/>
              <a:ea typeface="Times New Roman"/>
            </a:endParaRPr>
          </a:p>
        </p:txBody>
      </p:sp>
      <p:sp>
        <p:nvSpPr>
          <p:cNvPr id="20" name="TextBox 4"/>
          <p:cNvSpPr txBox="1"/>
          <p:nvPr/>
        </p:nvSpPr>
        <p:spPr>
          <a:xfrm>
            <a:off x="3222131" y="1155773"/>
            <a:ext cx="2633417"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508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42268868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5" name="Rounded Rectangle 4"/>
          <p:cNvSpPr/>
          <p:nvPr/>
        </p:nvSpPr>
        <p:spPr>
          <a:xfrm>
            <a:off x="457200" y="872068"/>
            <a:ext cx="7467600" cy="9144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65668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smtClean="0"/>
              <a:t>Future Work – Phase 3</a:t>
            </a:r>
            <a:r>
              <a:rPr lang="en-US" sz="2400" dirty="0" smtClean="0"/>
              <a:t>: </a:t>
            </a:r>
            <a:r>
              <a:rPr lang="en-US" sz="2400" dirty="0"/>
              <a:t>Identification of VBI </a:t>
            </a:r>
            <a:r>
              <a:rPr lang="en-US" sz="2400" dirty="0" smtClean="0"/>
              <a:t>Parameters</a:t>
            </a:r>
            <a:endParaRPr lang="en-US" sz="2400" dirty="0"/>
          </a:p>
        </p:txBody>
      </p:sp>
      <p:sp>
        <p:nvSpPr>
          <p:cNvPr id="3" name="Content Placeholder 2"/>
          <p:cNvSpPr>
            <a:spLocks noGrp="1"/>
          </p:cNvSpPr>
          <p:nvPr>
            <p:ph idx="1"/>
          </p:nvPr>
        </p:nvSpPr>
        <p:spPr/>
        <p:txBody>
          <a:bodyPr>
            <a:normAutofit fontScale="92500" lnSpcReduction="10000"/>
          </a:bodyPr>
          <a:lstStyle/>
          <a:p>
            <a:pPr marL="36576" indent="0">
              <a:spcAft>
                <a:spcPts val="1200"/>
              </a:spcAft>
              <a:buNone/>
            </a:pPr>
            <a:r>
              <a:rPr lang="en-US" dirty="0" smtClean="0"/>
              <a:t>The FE model that has been shown to be capable of simulating VBI, can now be leveraged to study which parameters are influential through sensitivity studies.</a:t>
            </a:r>
          </a:p>
          <a:p>
            <a:pPr marL="36576" indent="0">
              <a:buNone/>
            </a:pPr>
            <a:r>
              <a:rPr lang="en-US" dirty="0" smtClean="0"/>
              <a:t>Task Processes:</a:t>
            </a:r>
          </a:p>
          <a:p>
            <a:r>
              <a:rPr lang="en-US" dirty="0" smtClean="0"/>
              <a:t>Reduce model complexity</a:t>
            </a:r>
          </a:p>
          <a:p>
            <a:r>
              <a:rPr lang="en-US" dirty="0" smtClean="0"/>
              <a:t>Identify sensitive parameters</a:t>
            </a:r>
          </a:p>
          <a:p>
            <a:r>
              <a:rPr lang="en-US" dirty="0" smtClean="0"/>
              <a:t>Develop parameter ranges</a:t>
            </a:r>
          </a:p>
          <a:p>
            <a:r>
              <a:rPr lang="en-US" dirty="0" smtClean="0"/>
              <a:t>Examine and refine parameters and ranges</a:t>
            </a:r>
          </a:p>
          <a:p>
            <a:r>
              <a:rPr lang="en-US" dirty="0" smtClean="0"/>
              <a:t>Document </a:t>
            </a:r>
            <a:r>
              <a:rPr lang="en-US" dirty="0"/>
              <a:t>the final set of parameters and their relation to vehicle or structural mechanisms</a:t>
            </a:r>
            <a:endParaRPr lang="en-US" dirty="0" smtClean="0"/>
          </a:p>
        </p:txBody>
      </p:sp>
      <p:sp>
        <p:nvSpPr>
          <p:cNvPr id="4" name="TextBox 3">
            <a:hlinkClick r:id="rId2" action="ppaction://hlinksldjump"/>
          </p:cNvPr>
          <p:cNvSpPr txBox="1"/>
          <p:nvPr/>
        </p:nvSpPr>
        <p:spPr>
          <a:xfrm>
            <a:off x="7772400" y="6550223"/>
            <a:ext cx="1371600" cy="307777"/>
          </a:xfrm>
          <a:prstGeom prst="rect">
            <a:avLst/>
          </a:prstGeom>
          <a:noFill/>
        </p:spPr>
        <p:txBody>
          <a:bodyPr wrap="square" rtlCol="0">
            <a:spAutoFit/>
          </a:bodyPr>
          <a:lstStyle/>
          <a:p>
            <a:pPr algn="r"/>
            <a:r>
              <a:rPr lang="en-US" sz="1400" dirty="0" err="1" smtClean="0"/>
              <a:t>Add’l</a:t>
            </a:r>
            <a:r>
              <a:rPr lang="en-US" sz="1400" dirty="0" smtClean="0"/>
              <a:t> Det.</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527093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Industry</a:t>
            </a:r>
            <a:endParaRPr lang="en-US" dirty="0"/>
          </a:p>
        </p:txBody>
      </p:sp>
      <p:sp>
        <p:nvSpPr>
          <p:cNvPr id="3" name="Content Placeholder 2"/>
          <p:cNvSpPr>
            <a:spLocks noGrp="1"/>
          </p:cNvSpPr>
          <p:nvPr>
            <p:ph idx="1"/>
          </p:nvPr>
        </p:nvSpPr>
        <p:spPr>
          <a:xfrm>
            <a:off x="457200" y="914400"/>
            <a:ext cx="4800600" cy="5211763"/>
          </a:xfrm>
        </p:spPr>
        <p:txBody>
          <a:bodyPr/>
          <a:lstStyle/>
          <a:p>
            <a:r>
              <a:rPr lang="en-US" dirty="0" smtClean="0"/>
              <a:t>Live load demands principally consist of truck loads</a:t>
            </a:r>
          </a:p>
          <a:p>
            <a:r>
              <a:rPr lang="en-US" dirty="0" smtClean="0"/>
              <a:t>Static analysis prescribed</a:t>
            </a:r>
          </a:p>
          <a:p>
            <a:r>
              <a:rPr lang="en-US" dirty="0" smtClean="0"/>
              <a:t>Dynamic component reduced to “amplification” factor</a:t>
            </a:r>
          </a:p>
          <a:p>
            <a:r>
              <a:rPr lang="en-US" dirty="0" smtClean="0"/>
              <a:t>Question: Is this simplification adequate?</a:t>
            </a:r>
            <a:endParaRPr lang="en-US" dirty="0"/>
          </a:p>
        </p:txBody>
      </p:sp>
      <p:grpSp>
        <p:nvGrpSpPr>
          <p:cNvPr id="4" name="Group 3"/>
          <p:cNvGrpSpPr/>
          <p:nvPr/>
        </p:nvGrpSpPr>
        <p:grpSpPr>
          <a:xfrm>
            <a:off x="5534505" y="2628746"/>
            <a:ext cx="3200400" cy="1250221"/>
            <a:chOff x="5534505" y="2933546"/>
            <a:chExt cx="3200400" cy="1250221"/>
          </a:xfrm>
        </p:grpSpPr>
        <p:cxnSp>
          <p:nvCxnSpPr>
            <p:cNvPr id="5" name="Straight Arrow Connector 4"/>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6" name="Group 5"/>
            <p:cNvGrpSpPr>
              <a:grpSpLocks noChangeAspect="1"/>
            </p:cNvGrpSpPr>
            <p:nvPr/>
          </p:nvGrpSpPr>
          <p:grpSpPr>
            <a:xfrm>
              <a:off x="5782000" y="3510368"/>
              <a:ext cx="482224" cy="333535"/>
              <a:chOff x="3429000" y="2514600"/>
              <a:chExt cx="977265" cy="694944"/>
            </a:xfrm>
            <a:solidFill>
              <a:schemeClr val="accent1"/>
            </a:solidFill>
          </p:grpSpPr>
          <p:sp>
            <p:nvSpPr>
              <p:cNvPr id="52" name="Freeform 51"/>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53" name="Freeform 52"/>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54" name="Freeform 53"/>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7" name="Oval 6"/>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8" name="Group 7"/>
            <p:cNvGrpSpPr>
              <a:grpSpLocks noChangeAspect="1"/>
            </p:cNvGrpSpPr>
            <p:nvPr/>
          </p:nvGrpSpPr>
          <p:grpSpPr>
            <a:xfrm>
              <a:off x="6516818" y="3510368"/>
              <a:ext cx="482224" cy="333535"/>
              <a:chOff x="3429000" y="2514600"/>
              <a:chExt cx="977265" cy="694944"/>
            </a:xfrm>
            <a:solidFill>
              <a:schemeClr val="accent1"/>
            </a:solidFill>
          </p:grpSpPr>
          <p:sp>
            <p:nvSpPr>
              <p:cNvPr id="49" name="Freeform 48"/>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50" name="Freeform 49"/>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51" name="Freeform 50"/>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9" name="Oval 8"/>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10" name="Group 9"/>
            <p:cNvGrpSpPr>
              <a:grpSpLocks noChangeAspect="1"/>
            </p:cNvGrpSpPr>
            <p:nvPr/>
          </p:nvGrpSpPr>
          <p:grpSpPr>
            <a:xfrm>
              <a:off x="7245253" y="3510368"/>
              <a:ext cx="482224" cy="333535"/>
              <a:chOff x="3429000" y="2514600"/>
              <a:chExt cx="977265" cy="694944"/>
            </a:xfrm>
            <a:solidFill>
              <a:schemeClr val="accent1"/>
            </a:solidFill>
          </p:grpSpPr>
          <p:sp>
            <p:nvSpPr>
              <p:cNvPr id="46" name="Freeform 4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47" name="Freeform 4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48" name="Freeform 4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11" name="Oval 10"/>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12" name="Group 11"/>
            <p:cNvGrpSpPr>
              <a:grpSpLocks noChangeAspect="1"/>
            </p:cNvGrpSpPr>
            <p:nvPr/>
          </p:nvGrpSpPr>
          <p:grpSpPr>
            <a:xfrm>
              <a:off x="7977124" y="3510368"/>
              <a:ext cx="482224" cy="333535"/>
              <a:chOff x="3429000" y="2514600"/>
              <a:chExt cx="977265" cy="694944"/>
            </a:xfrm>
            <a:solidFill>
              <a:schemeClr val="accent1"/>
            </a:solidFill>
          </p:grpSpPr>
          <p:sp>
            <p:nvSpPr>
              <p:cNvPr id="43" name="Freeform 42"/>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44" name="Freeform 43"/>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45" name="Freeform 44"/>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13" name="Oval 12"/>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sp>
          <p:nvSpPr>
            <p:cNvPr id="14" name="Oval 13"/>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sp>
          <p:nvSpPr>
            <p:cNvPr id="15" name="Freeform 14"/>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sp>
          <p:nvSpPr>
            <p:cNvPr id="16" name="Freeform 15"/>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grpSp>
          <p:nvGrpSpPr>
            <p:cNvPr id="17" name="Group 16"/>
            <p:cNvGrpSpPr/>
            <p:nvPr/>
          </p:nvGrpSpPr>
          <p:grpSpPr>
            <a:xfrm>
              <a:off x="5541394" y="4150265"/>
              <a:ext cx="261779" cy="33502"/>
              <a:chOff x="2394401" y="4026441"/>
              <a:chExt cx="347472" cy="45720"/>
            </a:xfrm>
          </p:grpSpPr>
          <p:cxnSp>
            <p:nvCxnSpPr>
              <p:cNvPr id="37" name="Straight Connector 36"/>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466237" y="4150265"/>
              <a:ext cx="261779" cy="33502"/>
              <a:chOff x="2394401" y="4026441"/>
              <a:chExt cx="347472" cy="45720"/>
            </a:xfrm>
          </p:grpSpPr>
          <p:cxnSp>
            <p:nvCxnSpPr>
              <p:cNvPr id="31" name="Straight Connector 30"/>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2">
                      <a:lumMod val="20000"/>
                      <a:lumOff val="80000"/>
                    </a:schemeClr>
                  </a:solidFill>
                </a:rPr>
                <a:t>m</a:t>
              </a:r>
              <a:endParaRPr lang="en-US" sz="1600" dirty="0">
                <a:solidFill>
                  <a:schemeClr val="accent2">
                    <a:lumMod val="20000"/>
                    <a:lumOff val="80000"/>
                  </a:schemeClr>
                </a:solidFill>
              </a:endParaRPr>
            </a:p>
          </p:txBody>
        </p:sp>
        <p:grpSp>
          <p:nvGrpSpPr>
            <p:cNvPr id="20" name="Group 19"/>
            <p:cNvGrpSpPr/>
            <p:nvPr/>
          </p:nvGrpSpPr>
          <p:grpSpPr>
            <a:xfrm>
              <a:off x="6275029" y="3203426"/>
              <a:ext cx="261743" cy="339897"/>
              <a:chOff x="3360374" y="2734310"/>
              <a:chExt cx="347424" cy="463850"/>
            </a:xfrm>
          </p:grpSpPr>
          <p:sp>
            <p:nvSpPr>
              <p:cNvPr id="21" name="Freeform 20"/>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grpSp>
            <p:nvGrpSpPr>
              <p:cNvPr id="22" name="Group 21"/>
              <p:cNvGrpSpPr/>
              <p:nvPr/>
            </p:nvGrpSpPr>
            <p:grpSpPr>
              <a:xfrm>
                <a:off x="3571875" y="2818765"/>
                <a:ext cx="135923" cy="288795"/>
                <a:chOff x="3580097" y="2816860"/>
                <a:chExt cx="135923" cy="288795"/>
              </a:xfrm>
            </p:grpSpPr>
            <p:sp>
              <p:nvSpPr>
                <p:cNvPr id="27"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cxnSp>
              <p:nvCxnSpPr>
                <p:cNvPr id="28" name="Straight Connector 27"/>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Straight Connector 22"/>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5" name="Group 54"/>
          <p:cNvGrpSpPr/>
          <p:nvPr/>
        </p:nvGrpSpPr>
        <p:grpSpPr>
          <a:xfrm>
            <a:off x="5534504" y="838200"/>
            <a:ext cx="3200403" cy="929532"/>
            <a:chOff x="304800" y="927872"/>
            <a:chExt cx="4204334" cy="1106668"/>
          </a:xfrm>
        </p:grpSpPr>
        <p:sp>
          <p:nvSpPr>
            <p:cNvPr id="56" name="Rectangle 55"/>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Down Arrow 59"/>
          <p:cNvSpPr/>
          <p:nvPr/>
        </p:nvSpPr>
        <p:spPr>
          <a:xfrm>
            <a:off x="6871263" y="19889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5588291" y="54102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497824" y="54102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5506411" y="5593080"/>
            <a:ext cx="347472" cy="45720"/>
            <a:chOff x="2394401" y="4026441"/>
            <a:chExt cx="347472" cy="45720"/>
          </a:xfrm>
          <a:solidFill>
            <a:schemeClr val="accent4">
              <a:lumMod val="75000"/>
            </a:schemeClr>
          </a:solidFill>
        </p:grpSpPr>
        <p:cxnSp>
          <p:nvCxnSpPr>
            <p:cNvPr id="64" name="Straight Connector 63"/>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Group 69"/>
          <p:cNvGrpSpPr/>
          <p:nvPr/>
        </p:nvGrpSpPr>
        <p:grpSpPr>
          <a:xfrm>
            <a:off x="8415528" y="55930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Rectangle 76"/>
          <p:cNvSpPr/>
          <p:nvPr/>
        </p:nvSpPr>
        <p:spPr>
          <a:xfrm>
            <a:off x="5525906" y="53086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p:nvPr/>
        </p:nvCxnSpPr>
        <p:spPr>
          <a:xfrm>
            <a:off x="6092326" y="48196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859601" y="50025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610865" y="48196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6768259" y="4100140"/>
            <a:ext cx="732893" cy="584775"/>
          </a:xfrm>
          <a:prstGeom prst="rect">
            <a:avLst/>
          </a:prstGeom>
          <a:noFill/>
        </p:spPr>
        <p:txBody>
          <a:bodyPr wrap="none" lIns="91440" tIns="45720" rIns="91440" bIns="45720">
            <a:spAutoFit/>
          </a:bodyPr>
          <a:lstStyle/>
          <a:p>
            <a:pPr algn="ctr"/>
            <a:r>
              <a:rPr lang="en-US" sz="3200" b="1" cap="none" spc="0" dirty="0" smtClean="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endPar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endParaRPr>
          </a:p>
        </p:txBody>
      </p:sp>
      <p:sp>
        <p:nvSpPr>
          <p:cNvPr id="83" name="Slide Number Placeholder 82"/>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60642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5" name="Rounded Rectangle 4"/>
          <p:cNvSpPr/>
          <p:nvPr/>
        </p:nvSpPr>
        <p:spPr>
          <a:xfrm>
            <a:off x="457200" y="1786463"/>
            <a:ext cx="8001000" cy="19659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3588300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a:t>
            </a:r>
            <a:r>
              <a:rPr lang="en-US" sz="3000" dirty="0" smtClean="0"/>
              <a:t>4</a:t>
            </a:r>
            <a:r>
              <a:rPr lang="en-US" sz="2400" dirty="0" smtClean="0"/>
              <a:t>: Assess Current Methodologies </a:t>
            </a:r>
            <a:endParaRPr lang="en-US" sz="2400" dirty="0"/>
          </a:p>
        </p:txBody>
      </p:sp>
      <p:sp>
        <p:nvSpPr>
          <p:cNvPr id="3" name="Content Placeholder 2"/>
          <p:cNvSpPr>
            <a:spLocks noGrp="1"/>
          </p:cNvSpPr>
          <p:nvPr>
            <p:ph idx="1"/>
          </p:nvPr>
        </p:nvSpPr>
        <p:spPr/>
        <p:txBody>
          <a:bodyPr>
            <a:normAutofit fontScale="92500" lnSpcReduction="20000"/>
          </a:bodyPr>
          <a:lstStyle/>
          <a:p>
            <a:pPr marL="36576" indent="0">
              <a:spcAft>
                <a:spcPts val="1200"/>
              </a:spcAft>
              <a:buNone/>
            </a:pPr>
            <a:r>
              <a:rPr lang="en-US" dirty="0" smtClean="0"/>
              <a:t>A parametric study will be performed that examines the affect of the previously identified parameters on dynamic amplification. These results will be compared with the factors specified by current codes. </a:t>
            </a:r>
          </a:p>
          <a:p>
            <a:pPr marL="36576" indent="0">
              <a:buNone/>
            </a:pPr>
            <a:r>
              <a:rPr lang="en-US" dirty="0" smtClean="0"/>
              <a:t>Task Processes</a:t>
            </a:r>
          </a:p>
          <a:p>
            <a:r>
              <a:rPr lang="en-US" dirty="0" smtClean="0"/>
              <a:t>Design </a:t>
            </a:r>
            <a:r>
              <a:rPr lang="en-US" dirty="0"/>
              <a:t>and perform </a:t>
            </a:r>
            <a:r>
              <a:rPr lang="en-US" dirty="0" smtClean="0"/>
              <a:t>parametric study</a:t>
            </a:r>
          </a:p>
          <a:p>
            <a:r>
              <a:rPr lang="en-US" dirty="0" smtClean="0"/>
              <a:t>Identify structures with DAF greater than predicted</a:t>
            </a:r>
          </a:p>
          <a:p>
            <a:r>
              <a:rPr lang="en-US" dirty="0"/>
              <a:t>Identify better methods of predicting amplification </a:t>
            </a:r>
            <a:r>
              <a:rPr lang="en-US" dirty="0" smtClean="0"/>
              <a:t>factors</a:t>
            </a:r>
          </a:p>
          <a:p>
            <a:r>
              <a:rPr lang="en-US" dirty="0"/>
              <a:t>Identify alternative methods of modeling VBI</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5" name="TextBox 4">
            <a:hlinkClick r:id="rId2" action="ppaction://hlinksldjump"/>
          </p:cNvPr>
          <p:cNvSpPr txBox="1"/>
          <p:nvPr/>
        </p:nvSpPr>
        <p:spPr>
          <a:xfrm>
            <a:off x="7772400" y="6550223"/>
            <a:ext cx="1371600" cy="307777"/>
          </a:xfrm>
          <a:prstGeom prst="rect">
            <a:avLst/>
          </a:prstGeom>
          <a:noFill/>
        </p:spPr>
        <p:txBody>
          <a:bodyPr wrap="square" rtlCol="0">
            <a:spAutoFit/>
          </a:bodyPr>
          <a:lstStyle/>
          <a:p>
            <a:pPr algn="r"/>
            <a:r>
              <a:rPr lang="en-US" sz="1400" dirty="0" err="1" smtClean="0"/>
              <a:t>Add’l</a:t>
            </a:r>
            <a:r>
              <a:rPr lang="en-US" sz="1400" dirty="0" smtClean="0"/>
              <a:t> Det.</a:t>
            </a:r>
            <a:endParaRPr lang="en-US" sz="1400" dirty="0"/>
          </a:p>
        </p:txBody>
      </p:sp>
    </p:spTree>
    <p:extLst>
      <p:ext uri="{BB962C8B-B14F-4D97-AF65-F5344CB8AC3E}">
        <p14:creationId xmlns:p14="http://schemas.microsoft.com/office/powerpoint/2010/main" val="2475320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5" name="Rounded Rectangle 4"/>
          <p:cNvSpPr/>
          <p:nvPr/>
        </p:nvSpPr>
        <p:spPr>
          <a:xfrm>
            <a:off x="457200" y="3757506"/>
            <a:ext cx="8229600" cy="203369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42769568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a:t>
            </a:r>
            <a:r>
              <a:rPr lang="en-US" sz="3000" dirty="0" smtClean="0"/>
              <a:t>5</a:t>
            </a:r>
            <a:r>
              <a:rPr lang="en-US" sz="2400" dirty="0" smtClean="0"/>
              <a:t>: Investigation of Truck Platoons</a:t>
            </a:r>
            <a:endParaRPr lang="en-US" sz="2400" dirty="0"/>
          </a:p>
        </p:txBody>
      </p:sp>
      <p:sp>
        <p:nvSpPr>
          <p:cNvPr id="3" name="Content Placeholder 2"/>
          <p:cNvSpPr>
            <a:spLocks noGrp="1"/>
          </p:cNvSpPr>
          <p:nvPr>
            <p:ph idx="1"/>
          </p:nvPr>
        </p:nvSpPr>
        <p:spPr/>
        <p:txBody>
          <a:bodyPr>
            <a:normAutofit fontScale="92500" lnSpcReduction="10000"/>
          </a:bodyPr>
          <a:lstStyle/>
          <a:p>
            <a:pPr marL="36576" indent="0">
              <a:buNone/>
            </a:pPr>
            <a:r>
              <a:rPr lang="en-US" dirty="0" smtClean="0"/>
              <a:t>The results from the previous parametric study will be used to choose a set of structures for which platoon parameters will be investigated. </a:t>
            </a:r>
          </a:p>
          <a:p>
            <a:pPr marL="36576" indent="0">
              <a:buNone/>
            </a:pPr>
            <a:r>
              <a:rPr lang="en-US" dirty="0" smtClean="0"/>
              <a:t>This second parametric study will focus on the effect of platoon parameters on bridge response and dynamic amplification. </a:t>
            </a:r>
          </a:p>
          <a:p>
            <a:pPr marL="36576" indent="0">
              <a:buNone/>
            </a:pPr>
            <a:r>
              <a:rPr lang="en-US" dirty="0" smtClean="0"/>
              <a:t>Task Processes:</a:t>
            </a:r>
          </a:p>
          <a:p>
            <a:r>
              <a:rPr lang="en-US" dirty="0" smtClean="0"/>
              <a:t>Conduct parametric study to identify “problematic” platoon </a:t>
            </a:r>
            <a:r>
              <a:rPr lang="en-US" dirty="0"/>
              <a:t>parameter values </a:t>
            </a:r>
            <a:endParaRPr lang="en-US" dirty="0" smtClean="0"/>
          </a:p>
          <a:p>
            <a:r>
              <a:rPr lang="en-US" dirty="0"/>
              <a:t>Identify “best-case” platoon </a:t>
            </a:r>
            <a:r>
              <a:rPr lang="en-US" dirty="0" smtClean="0"/>
              <a:t>parameters</a:t>
            </a:r>
          </a:p>
          <a:p>
            <a:r>
              <a:rPr lang="en-US" dirty="0"/>
              <a:t>Develop truck platooning policy recommendations </a:t>
            </a:r>
          </a:p>
          <a:p>
            <a:endParaRPr lang="en-US" dirty="0"/>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5" name="TextBox 4">
            <a:hlinkClick r:id="rId2" action="ppaction://hlinksldjump"/>
          </p:cNvPr>
          <p:cNvSpPr txBox="1"/>
          <p:nvPr/>
        </p:nvSpPr>
        <p:spPr>
          <a:xfrm>
            <a:off x="7772400" y="6550223"/>
            <a:ext cx="1371600" cy="307777"/>
          </a:xfrm>
          <a:prstGeom prst="rect">
            <a:avLst/>
          </a:prstGeom>
          <a:noFill/>
        </p:spPr>
        <p:txBody>
          <a:bodyPr wrap="square" rtlCol="0">
            <a:spAutoFit/>
          </a:bodyPr>
          <a:lstStyle/>
          <a:p>
            <a:pPr algn="r"/>
            <a:r>
              <a:rPr lang="en-US" sz="1400" dirty="0" err="1" smtClean="0"/>
              <a:t>Add’l</a:t>
            </a:r>
            <a:r>
              <a:rPr lang="en-US" sz="1400" dirty="0" smtClean="0"/>
              <a:t> Det.</a:t>
            </a:r>
            <a:endParaRPr lang="en-US" sz="1400" dirty="0"/>
          </a:p>
        </p:txBody>
      </p:sp>
    </p:spTree>
    <p:extLst>
      <p:ext uri="{BB962C8B-B14F-4D97-AF65-F5344CB8AC3E}">
        <p14:creationId xmlns:p14="http://schemas.microsoft.com/office/powerpoint/2010/main" val="15590936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Summary</a:t>
            </a:r>
            <a:endParaRPr lang="en-US" dirty="0"/>
          </a:p>
        </p:txBody>
      </p:sp>
      <p:sp>
        <p:nvSpPr>
          <p:cNvPr id="3" name="Content Placeholder 2"/>
          <p:cNvSpPr>
            <a:spLocks noGrp="1"/>
          </p:cNvSpPr>
          <p:nvPr>
            <p:ph idx="1"/>
          </p:nvPr>
        </p:nvSpPr>
        <p:spPr/>
        <p:txBody>
          <a:bodyPr anchor="ctr" anchorCtr="0"/>
          <a:lstStyle/>
          <a:p>
            <a:pPr>
              <a:spcAft>
                <a:spcPts val="1200"/>
              </a:spcAft>
            </a:pPr>
            <a:r>
              <a:rPr lang="en-US" dirty="0" smtClean="0"/>
              <a:t>Perform sensitivity studies to identify parameters and mechanisms that affect VBI.</a:t>
            </a:r>
          </a:p>
          <a:p>
            <a:pPr>
              <a:spcAft>
                <a:spcPts val="1200"/>
              </a:spcAft>
            </a:pPr>
            <a:r>
              <a:rPr lang="en-US" dirty="0" smtClean="0"/>
              <a:t>Perform parametric study to characterize the influence of various parameters on actual dynamic amplification compared to current specified factors.</a:t>
            </a:r>
          </a:p>
          <a:p>
            <a:pPr>
              <a:spcAft>
                <a:spcPts val="1200"/>
              </a:spcAft>
            </a:pPr>
            <a:r>
              <a:rPr lang="en-US" dirty="0" smtClean="0"/>
              <a:t>Perform parametric study to identify situations for which truck platoons result in large structural response.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8314800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 Schedule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67" t="820" r="1098" b="-91"/>
          <a:stretch/>
        </p:blipFill>
        <p:spPr bwMode="auto">
          <a:xfrm>
            <a:off x="3721171" y="1147763"/>
            <a:ext cx="5422829"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20" r="66283" b="-91"/>
          <a:stretch/>
        </p:blipFill>
        <p:spPr bwMode="auto">
          <a:xfrm>
            <a:off x="-1" y="1147763"/>
            <a:ext cx="3721172"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74311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990600"/>
            <a:ext cx="8778054" cy="222022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924880"/>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a:t>
            </a:r>
            <a:endParaRPr lang="en-US" dirty="0"/>
          </a:p>
        </p:txBody>
      </p:sp>
      <p:sp>
        <p:nvSpPr>
          <p:cNvPr id="22" name="TextBox 7"/>
          <p:cNvSpPr txBox="1"/>
          <p:nvPr/>
        </p:nvSpPr>
        <p:spPr>
          <a:xfrm>
            <a:off x="6296909" y="1155772"/>
            <a:ext cx="2694691"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98330" y="3276600"/>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276600"/>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cxnSp>
        <p:nvCxnSpPr>
          <p:cNvPr id="26" name="Straight Arrow Connector 25"/>
          <p:cNvCxnSpPr/>
          <p:nvPr/>
        </p:nvCxnSpPr>
        <p:spPr>
          <a:xfrm flipV="1">
            <a:off x="6727075" y="2709786"/>
            <a:ext cx="0" cy="643014"/>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9"/>
            <a:ext cx="2881685" cy="564002"/>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9" name="TextBox 3"/>
          <p:cNvSpPr txBox="1"/>
          <p:nvPr/>
        </p:nvSpPr>
        <p:spPr>
          <a:xfrm>
            <a:off x="213546" y="1155773"/>
            <a:ext cx="2791722"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a:t>
            </a:r>
            <a:r>
              <a:rPr lang="en-US" sz="2000" kern="1200" dirty="0" smtClean="0">
                <a:solidFill>
                  <a:srgbClr val="000000"/>
                </a:solidFill>
                <a:effectLst/>
                <a:latin typeface="Calibri"/>
                <a:ea typeface="Times New Roman"/>
                <a:cs typeface="Times New Roman"/>
              </a:rPr>
              <a:t>“learning” structure</a:t>
            </a:r>
            <a:r>
              <a:rPr lang="en-US" sz="2000" dirty="0" smtClean="0">
                <a:solidFill>
                  <a:srgbClr val="000000"/>
                </a:solidFill>
                <a:latin typeface="Calibri"/>
                <a:ea typeface="Times New Roman"/>
                <a:cs typeface="Times New Roman"/>
              </a:rPr>
              <a:t> through field testing</a:t>
            </a:r>
            <a:r>
              <a:rPr lang="en-US" sz="2000" kern="1200" dirty="0" smtClean="0">
                <a:solidFill>
                  <a:srgbClr val="000000"/>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Develop FE </a:t>
            </a:r>
            <a:r>
              <a:rPr lang="en-US" sz="2000" kern="1200" dirty="0" smtClean="0">
                <a:solidFill>
                  <a:srgbClr val="000000"/>
                </a:solidFill>
                <a:effectLst/>
                <a:latin typeface="Calibri"/>
                <a:ea typeface="Times New Roman"/>
                <a:cs typeface="Times New Roman"/>
              </a:rPr>
              <a:t>model.</a:t>
            </a:r>
            <a:endParaRPr lang="en-US" sz="2000" dirty="0">
              <a:effectLst/>
              <a:latin typeface="Times New Roman"/>
              <a:ea typeface="Times New Roman"/>
            </a:endParaRPr>
          </a:p>
        </p:txBody>
      </p:sp>
      <p:sp>
        <p:nvSpPr>
          <p:cNvPr id="20" name="TextBox 4"/>
          <p:cNvSpPr txBox="1"/>
          <p:nvPr/>
        </p:nvSpPr>
        <p:spPr>
          <a:xfrm>
            <a:off x="3222131" y="1155773"/>
            <a:ext cx="2633417"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508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5"/>
            <a:ext cx="8778054" cy="1741873"/>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9601" y="924580"/>
            <a:ext cx="8339610" cy="523220"/>
          </a:xfrm>
          <a:prstGeom prst="rect">
            <a:avLst/>
          </a:prstGeom>
          <a:noFill/>
        </p:spPr>
        <p:txBody>
          <a:bodyPr wrap="square" rtlCol="0">
            <a:spAutoFit/>
          </a:bodyPr>
          <a:lstStyle/>
          <a:p>
            <a:pPr algn="r"/>
            <a:r>
              <a:rPr lang="en-US" sz="2800" dirty="0" smtClean="0">
                <a:solidFill>
                  <a:schemeClr val="accent2">
                    <a:lumMod val="50000"/>
                  </a:schemeClr>
                </a:solidFill>
              </a:rPr>
              <a:t>Demonstrate Comprehensive Understanding of VBI</a:t>
            </a:r>
            <a:endParaRPr lang="en-US" sz="2800" dirty="0">
              <a:solidFill>
                <a:schemeClr val="accent2">
                  <a:lumMod val="50000"/>
                </a:schemeClr>
              </a:solidFill>
            </a:endParaRPr>
          </a:p>
        </p:txBody>
      </p:sp>
      <p:sp>
        <p:nvSpPr>
          <p:cNvPr id="16" name="TextBox 15"/>
          <p:cNvSpPr txBox="1"/>
          <p:nvPr/>
        </p:nvSpPr>
        <p:spPr>
          <a:xfrm>
            <a:off x="3124200" y="5232402"/>
            <a:ext cx="5236070" cy="954107"/>
          </a:xfrm>
          <a:prstGeom prst="rect">
            <a:avLst/>
          </a:prstGeom>
          <a:noFill/>
        </p:spPr>
        <p:txBody>
          <a:bodyPr wrap="square" rtlCol="0">
            <a:spAutoFit/>
          </a:bodyPr>
          <a:lstStyle/>
          <a:p>
            <a:r>
              <a:rPr lang="en-US" sz="2800" dirty="0" smtClean="0">
                <a:solidFill>
                  <a:schemeClr val="accent4">
                    <a:lumMod val="75000"/>
                  </a:schemeClr>
                </a:solidFill>
              </a:rPr>
              <a:t>Develop Actionable Knowledge of Live Load Demands</a:t>
            </a:r>
            <a:endParaRPr lang="en-US" sz="2800" dirty="0">
              <a:solidFill>
                <a:schemeClr val="accent4">
                  <a:lumMod val="75000"/>
                </a:schemeClr>
              </a:solidFill>
            </a:endParaRPr>
          </a:p>
        </p:txBody>
      </p:sp>
      <p:sp>
        <p:nvSpPr>
          <p:cNvPr id="9" name="Rounded Rectangle 8"/>
          <p:cNvSpPr/>
          <p:nvPr/>
        </p:nvSpPr>
        <p:spPr>
          <a:xfrm>
            <a:off x="3124200" y="3276600"/>
            <a:ext cx="570761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7249596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600200"/>
            <a:ext cx="1617518" cy="839227"/>
          </a:xfrm>
        </p:spPr>
        <p:txBody>
          <a:bodyPr/>
          <a:lstStyle/>
          <a:p>
            <a:r>
              <a:rPr lang="en-US" dirty="0" smtClean="0">
                <a:solidFill>
                  <a:schemeClr val="accent1"/>
                </a:solidFill>
              </a:rPr>
              <a:t>End</a:t>
            </a:r>
            <a:endParaRPr lang="en-US" dirty="0">
              <a:solidFill>
                <a:schemeClr val="accent1"/>
              </a:solidFill>
            </a:endParaRPr>
          </a:p>
        </p:txBody>
      </p:sp>
      <p:sp>
        <p:nvSpPr>
          <p:cNvPr id="2" name="Rectangle 1"/>
          <p:cNvSpPr/>
          <p:nvPr/>
        </p:nvSpPr>
        <p:spPr>
          <a:xfrm>
            <a:off x="457200" y="5029200"/>
            <a:ext cx="8534400" cy="954107"/>
          </a:xfrm>
          <a:prstGeom prst="rect">
            <a:avLst/>
          </a:prstGeom>
        </p:spPr>
        <p:txBody>
          <a:bodyPr wrap="square">
            <a:spAutoFit/>
          </a:bodyPr>
          <a:lstStyle/>
          <a:p>
            <a:pPr algn="r"/>
            <a:r>
              <a:rPr lang="en-US" sz="2800" dirty="0">
                <a:solidFill>
                  <a:srgbClr val="FFFFFF"/>
                </a:solidFill>
              </a:rPr>
              <a:t>Understanding Vehicle-Bridge Interaction through Field Measurements and Model-Based Simulations</a:t>
            </a:r>
          </a:p>
        </p:txBody>
      </p:sp>
      <p:sp>
        <p:nvSpPr>
          <p:cNvPr id="3" name="TextBox 2"/>
          <p:cNvSpPr txBox="1"/>
          <p:nvPr/>
        </p:nvSpPr>
        <p:spPr>
          <a:xfrm>
            <a:off x="5867400" y="6248400"/>
            <a:ext cx="3124200" cy="369332"/>
          </a:xfrm>
          <a:prstGeom prst="rect">
            <a:avLst/>
          </a:prstGeom>
          <a:noFill/>
        </p:spPr>
        <p:txBody>
          <a:bodyPr wrap="square" rtlCol="0">
            <a:spAutoFit/>
          </a:bodyPr>
          <a:lstStyle/>
          <a:p>
            <a:pPr algn="r"/>
            <a:r>
              <a:rPr lang="en-US" dirty="0" smtClean="0"/>
              <a:t>John Braley</a:t>
            </a:r>
            <a:endParaRPr lang="en-US" dirty="0"/>
          </a:p>
        </p:txBody>
      </p:sp>
    </p:spTree>
    <p:extLst>
      <p:ext uri="{BB962C8B-B14F-4D97-AF65-F5344CB8AC3E}">
        <p14:creationId xmlns:p14="http://schemas.microsoft.com/office/powerpoint/2010/main" val="5411129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4047316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Background – Vehicle Bridge Interaction</a:t>
            </a:r>
            <a:endParaRPr lang="en-US" dirty="0"/>
          </a:p>
        </p:txBody>
      </p:sp>
      <p:sp>
        <p:nvSpPr>
          <p:cNvPr id="3" name="Content Placeholder 2"/>
          <p:cNvSpPr>
            <a:spLocks noGrp="1"/>
          </p:cNvSpPr>
          <p:nvPr>
            <p:ph idx="1"/>
          </p:nvPr>
        </p:nvSpPr>
        <p:spPr>
          <a:xfrm>
            <a:off x="304800" y="1066800"/>
            <a:ext cx="4953000" cy="5076545"/>
          </a:xfrm>
        </p:spPr>
        <p:txBody>
          <a:bodyPr>
            <a:normAutofit lnSpcReduction="10000"/>
          </a:bodyPr>
          <a:lstStyle/>
          <a:p>
            <a:pPr>
              <a:spcAft>
                <a:spcPts val="1200"/>
              </a:spcAft>
              <a:buFont typeface="Arial" panose="020B0604020202020204" pitchFamily="34" charset="0"/>
              <a:buChar char="•"/>
            </a:pPr>
            <a:r>
              <a:rPr lang="en-US" dirty="0" smtClean="0"/>
              <a:t>Two dynamic systems</a:t>
            </a:r>
          </a:p>
          <a:p>
            <a:pPr>
              <a:spcAft>
                <a:spcPts val="1200"/>
              </a:spcAft>
              <a:buFont typeface="Arial" panose="020B0604020202020204" pitchFamily="34" charset="0"/>
              <a:buChar char="•"/>
            </a:pPr>
            <a:r>
              <a:rPr lang="en-US" dirty="0" smtClean="0"/>
              <a:t>Energy transfer at wheel contact</a:t>
            </a:r>
          </a:p>
          <a:p>
            <a:pPr>
              <a:spcAft>
                <a:spcPts val="1200"/>
              </a:spcAft>
              <a:buFont typeface="Arial" panose="020B0604020202020204" pitchFamily="34" charset="0"/>
              <a:buChar char="•"/>
            </a:pPr>
            <a:r>
              <a:rPr lang="en-US" dirty="0" smtClean="0"/>
              <a:t>Motion of one system influences other</a:t>
            </a:r>
          </a:p>
          <a:p>
            <a:pPr>
              <a:spcAft>
                <a:spcPts val="1200"/>
              </a:spcAft>
              <a:buFont typeface="Arial" panose="020B0604020202020204" pitchFamily="34" charset="0"/>
              <a:buChar char="•"/>
            </a:pPr>
            <a:r>
              <a:rPr lang="en-US" dirty="0" smtClean="0"/>
              <a:t>Computationally expensive analysis</a:t>
            </a:r>
          </a:p>
          <a:p>
            <a:pPr>
              <a:spcAft>
                <a:spcPts val="1200"/>
              </a:spcAft>
              <a:buFont typeface="Arial" panose="020B0604020202020204" pitchFamily="34" charset="0"/>
              <a:buChar char="•"/>
            </a:pPr>
            <a:r>
              <a:rPr lang="en-US" dirty="0" smtClean="0"/>
              <a:t>Highway bridges -amplification factors</a:t>
            </a:r>
            <a:endParaRPr lang="en-US" dirty="0"/>
          </a:p>
        </p:txBody>
      </p:sp>
      <p:grpSp>
        <p:nvGrpSpPr>
          <p:cNvPr id="2050" name="Group 2049"/>
          <p:cNvGrpSpPr/>
          <p:nvPr/>
        </p:nvGrpSpPr>
        <p:grpSpPr>
          <a:xfrm>
            <a:off x="5534505" y="2933546"/>
            <a:ext cx="3200400" cy="1250221"/>
            <a:chOff x="5534505" y="2933546"/>
            <a:chExt cx="3200400" cy="1250221"/>
          </a:xfrm>
        </p:grpSpPr>
        <p:cxnSp>
          <p:nvCxnSpPr>
            <p:cNvPr id="4" name="Straight Arrow Connector 3"/>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a:grpSpLocks noChangeAspect="1"/>
            </p:cNvGrpSpPr>
            <p:nvPr/>
          </p:nvGrpSpPr>
          <p:grpSpPr>
            <a:xfrm>
              <a:off x="5782000" y="3510368"/>
              <a:ext cx="482224" cy="333535"/>
              <a:chOff x="3429000" y="2514600"/>
              <a:chExt cx="977265" cy="694944"/>
            </a:xfrm>
            <a:solidFill>
              <a:schemeClr val="accent1"/>
            </a:solidFill>
          </p:grpSpPr>
          <p:sp>
            <p:nvSpPr>
              <p:cNvPr id="6" name="Freeform 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7" name="Freeform 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8" name="Freeform 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9" name="Oval 8"/>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10" name="Group 9"/>
            <p:cNvGrpSpPr>
              <a:grpSpLocks noChangeAspect="1"/>
            </p:cNvGrpSpPr>
            <p:nvPr/>
          </p:nvGrpSpPr>
          <p:grpSpPr>
            <a:xfrm>
              <a:off x="6516818" y="3510368"/>
              <a:ext cx="482224" cy="333535"/>
              <a:chOff x="3429000" y="2514600"/>
              <a:chExt cx="977265" cy="694944"/>
            </a:xfrm>
            <a:solidFill>
              <a:schemeClr val="accent1"/>
            </a:solidFill>
          </p:grpSpPr>
          <p:sp>
            <p:nvSpPr>
              <p:cNvPr id="11" name="Freeform 1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12" name="Freeform 1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13" name="Freeform 1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14" name="Oval 13"/>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15" name="Group 14"/>
            <p:cNvGrpSpPr>
              <a:grpSpLocks noChangeAspect="1"/>
            </p:cNvGrpSpPr>
            <p:nvPr/>
          </p:nvGrpSpPr>
          <p:grpSpPr>
            <a:xfrm>
              <a:off x="7245253" y="3510368"/>
              <a:ext cx="482224" cy="333535"/>
              <a:chOff x="3429000" y="2514600"/>
              <a:chExt cx="977265" cy="694944"/>
            </a:xfrm>
            <a:solidFill>
              <a:schemeClr val="accent1"/>
            </a:solidFill>
          </p:grpSpPr>
          <p:sp>
            <p:nvSpPr>
              <p:cNvPr id="16" name="Freeform 1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17" name="Freeform 1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18" name="Freeform 1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19" name="Oval 18"/>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20" name="Group 19"/>
            <p:cNvGrpSpPr>
              <a:grpSpLocks noChangeAspect="1"/>
            </p:cNvGrpSpPr>
            <p:nvPr/>
          </p:nvGrpSpPr>
          <p:grpSpPr>
            <a:xfrm>
              <a:off x="7977124" y="3510368"/>
              <a:ext cx="482224" cy="333535"/>
              <a:chOff x="3429000" y="2514600"/>
              <a:chExt cx="977265" cy="694944"/>
            </a:xfrm>
            <a:solidFill>
              <a:schemeClr val="accent1"/>
            </a:solidFill>
          </p:grpSpPr>
          <p:sp>
            <p:nvSpPr>
              <p:cNvPr id="21" name="Freeform 2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22" name="Freeform 2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23" name="Freeform 2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24" name="Oval 23"/>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sp>
          <p:nvSpPr>
            <p:cNvPr id="25" name="Oval 24"/>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sp>
          <p:nvSpPr>
            <p:cNvPr id="26" name="Freeform 25"/>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sp>
          <p:nvSpPr>
            <p:cNvPr id="27" name="Freeform 26"/>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grpSp>
          <p:nvGrpSpPr>
            <p:cNvPr id="28" name="Group 27"/>
            <p:cNvGrpSpPr/>
            <p:nvPr/>
          </p:nvGrpSpPr>
          <p:grpSpPr>
            <a:xfrm>
              <a:off x="5541394" y="4150265"/>
              <a:ext cx="261779" cy="33502"/>
              <a:chOff x="2394401" y="4026441"/>
              <a:chExt cx="347472" cy="45720"/>
            </a:xfrm>
          </p:grpSpPr>
          <p:cxnSp>
            <p:nvCxnSpPr>
              <p:cNvPr id="29" name="Straight Connector 28"/>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8466237" y="4150265"/>
              <a:ext cx="261779" cy="33502"/>
              <a:chOff x="2394401" y="4026441"/>
              <a:chExt cx="347472" cy="45720"/>
            </a:xfrm>
          </p:grpSpPr>
          <p:cxnSp>
            <p:nvCxnSpPr>
              <p:cNvPr id="36" name="Straight Connector 35"/>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2" name="Oval 41"/>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2">
                      <a:lumMod val="20000"/>
                      <a:lumOff val="80000"/>
                    </a:schemeClr>
                  </a:solidFill>
                </a:rPr>
                <a:t>m</a:t>
              </a:r>
              <a:endParaRPr lang="en-US" sz="1600" dirty="0">
                <a:solidFill>
                  <a:schemeClr val="accent2">
                    <a:lumMod val="20000"/>
                    <a:lumOff val="80000"/>
                  </a:schemeClr>
                </a:solidFill>
              </a:endParaRPr>
            </a:p>
          </p:txBody>
        </p:sp>
        <p:grpSp>
          <p:nvGrpSpPr>
            <p:cNvPr id="43" name="Group 42"/>
            <p:cNvGrpSpPr/>
            <p:nvPr/>
          </p:nvGrpSpPr>
          <p:grpSpPr>
            <a:xfrm>
              <a:off x="6275029" y="3203426"/>
              <a:ext cx="261743" cy="339897"/>
              <a:chOff x="3360374" y="2734310"/>
              <a:chExt cx="347424" cy="463850"/>
            </a:xfrm>
          </p:grpSpPr>
          <p:sp>
            <p:nvSpPr>
              <p:cNvPr id="44" name="Freeform 43"/>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grpSp>
            <p:nvGrpSpPr>
              <p:cNvPr id="45" name="Group 44"/>
              <p:cNvGrpSpPr/>
              <p:nvPr/>
            </p:nvGrpSpPr>
            <p:grpSpPr>
              <a:xfrm>
                <a:off x="3571875" y="2818765"/>
                <a:ext cx="135923" cy="288795"/>
                <a:chOff x="3580097" y="2816860"/>
                <a:chExt cx="135923" cy="288795"/>
              </a:xfrm>
            </p:grpSpPr>
            <p:sp>
              <p:nvSpPr>
                <p:cNvPr id="50"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cxnSp>
              <p:nvCxnSpPr>
                <p:cNvPr id="51" name="Straight Connector 50"/>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Straight Connector 45"/>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9" name="Group 58"/>
          <p:cNvGrpSpPr/>
          <p:nvPr/>
        </p:nvGrpSpPr>
        <p:grpSpPr>
          <a:xfrm>
            <a:off x="5534504" y="1143000"/>
            <a:ext cx="3200403" cy="929532"/>
            <a:chOff x="304800" y="927872"/>
            <a:chExt cx="4204334" cy="1106668"/>
          </a:xfrm>
        </p:grpSpPr>
        <p:sp>
          <p:nvSpPr>
            <p:cNvPr id="54" name="Rectangle 53"/>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Down Arrow 57"/>
          <p:cNvSpPr/>
          <p:nvPr/>
        </p:nvSpPr>
        <p:spPr>
          <a:xfrm>
            <a:off x="6871263" y="22937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Isosceles Triangle 2050"/>
          <p:cNvSpPr/>
          <p:nvPr/>
        </p:nvSpPr>
        <p:spPr>
          <a:xfrm>
            <a:off x="5588291" y="5715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p:cNvSpPr/>
          <p:nvPr/>
        </p:nvSpPr>
        <p:spPr>
          <a:xfrm>
            <a:off x="8497824" y="5715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5506411" y="5897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7" name="Group 76"/>
          <p:cNvGrpSpPr/>
          <p:nvPr/>
        </p:nvGrpSpPr>
        <p:grpSpPr>
          <a:xfrm>
            <a:off x="8415528" y="5897880"/>
            <a:ext cx="347472" cy="45720"/>
            <a:chOff x="2394401" y="4026441"/>
            <a:chExt cx="347472" cy="45720"/>
          </a:xfrm>
          <a:solidFill>
            <a:schemeClr val="accent4">
              <a:lumMod val="75000"/>
            </a:schemeClr>
          </a:solidFill>
        </p:grpSpPr>
        <p:cxnSp>
          <p:nvCxnSpPr>
            <p:cNvPr id="78" name="Straight Connector 77"/>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53" name="Rectangle 2052"/>
          <p:cNvSpPr/>
          <p:nvPr/>
        </p:nvSpPr>
        <p:spPr>
          <a:xfrm>
            <a:off x="5525906" y="5613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5" name="Straight Arrow Connector 2054"/>
          <p:cNvCxnSpPr/>
          <p:nvPr/>
        </p:nvCxnSpPr>
        <p:spPr>
          <a:xfrm>
            <a:off x="6092326"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859601" y="5307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610865"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057" name="Rectangle 2056"/>
          <p:cNvSpPr/>
          <p:nvPr/>
        </p:nvSpPr>
        <p:spPr>
          <a:xfrm>
            <a:off x="6768259" y="4404940"/>
            <a:ext cx="732893" cy="584775"/>
          </a:xfrm>
          <a:prstGeom prst="rect">
            <a:avLst/>
          </a:prstGeom>
          <a:noFill/>
        </p:spPr>
        <p:txBody>
          <a:bodyPr wrap="none" lIns="91440" tIns="45720" rIns="91440" bIns="45720">
            <a:spAutoFit/>
          </a:bodyPr>
          <a:lstStyle/>
          <a:p>
            <a:pPr algn="ctr"/>
            <a:r>
              <a:rPr lang="en-US" sz="3200" b="1" cap="none" spc="0" dirty="0" smtClean="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endPar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endParaRPr>
          </a:p>
        </p:txBody>
      </p:sp>
      <p:sp>
        <p:nvSpPr>
          <p:cNvPr id="2048" name="Slide Number Placeholder 2047"/>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746453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Amplification Factors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Static loads used in highway bridge design and evaluation</a:t>
                </a:r>
              </a:p>
              <a:p>
                <a:r>
                  <a:rPr lang="en-US" dirty="0" smtClean="0"/>
                  <a:t>Amplification factors to account for additional load effect from VBI applied to loading model</a:t>
                </a:r>
              </a:p>
              <a:p>
                <a:pPr marL="36576" indent="0">
                  <a:buNone/>
                </a:pPr>
                <a:r>
                  <a:rPr lang="en-US" dirty="0" smtClean="0"/>
                  <a:t>Two Definitions:</a:t>
                </a:r>
              </a:p>
              <a:p>
                <a14:m>
                  <m:oMath xmlns:m="http://schemas.openxmlformats.org/officeDocument/2006/math">
                    <m:r>
                      <a:rPr lang="en-US" i="1" smtClean="0">
                        <a:latin typeface="Cambria Math"/>
                      </a:rPr>
                      <m:t>𝐼𝑀</m:t>
                    </m:r>
                    <m:r>
                      <a:rPr lang="en-US" i="1" smtClean="0">
                        <a:latin typeface="Cambria Math"/>
                      </a:rPr>
                      <m:t>=</m:t>
                    </m:r>
                    <m:f>
                      <m:fPr>
                        <m:ctrlPr>
                          <a:rPr lang="en-US" i="1">
                            <a:latin typeface="Cambria Math"/>
                          </a:rPr>
                        </m:ctrlPr>
                      </m:fPr>
                      <m:num>
                        <m:r>
                          <a:rPr lang="en-US" i="1">
                            <a:latin typeface="Cambria Math"/>
                          </a:rPr>
                          <m:t>𝐷𝑦𝑛𝑎𝑚𝑖𝑐</m:t>
                        </m:r>
                        <m:r>
                          <a:rPr lang="en-US" i="1">
                            <a:latin typeface="Cambria Math"/>
                          </a:rPr>
                          <m:t> </m:t>
                        </m:r>
                        <m:r>
                          <a:rPr lang="en-US" i="1">
                            <a:latin typeface="Cambria Math"/>
                          </a:rPr>
                          <m:t>𝑅𝑒𝑠𝑝𝑜𝑛𝑠𝑒</m:t>
                        </m:r>
                        <m:r>
                          <a:rPr lang="en-US" i="1">
                            <a:latin typeface="Cambria Math"/>
                          </a:rPr>
                          <m:t>−</m:t>
                        </m:r>
                        <m:r>
                          <a:rPr lang="en-US" i="1">
                            <a:latin typeface="Cambria Math"/>
                          </a:rPr>
                          <m:t>𝑆𝑡𝑎𝑡𝑖𝑐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smtClean="0"/>
              </a:p>
              <a:p>
                <a14:m>
                  <m:oMath xmlns:m="http://schemas.openxmlformats.org/officeDocument/2006/math">
                    <m:r>
                      <a:rPr lang="en-US" i="1">
                        <a:latin typeface="Cambria Math"/>
                      </a:rPr>
                      <m:t>𝐷𝐴𝐹</m:t>
                    </m:r>
                    <m:r>
                      <a:rPr lang="en-US" i="1">
                        <a:latin typeface="Cambria Math"/>
                      </a:rPr>
                      <m:t>=</m:t>
                    </m:r>
                    <m:f>
                      <m:fPr>
                        <m:ctrlPr>
                          <a:rPr lang="en-US" i="1">
                            <a:latin typeface="Cambria Math"/>
                          </a:rPr>
                        </m:ctrlPr>
                      </m:fPr>
                      <m:num>
                        <m:r>
                          <a:rPr lang="en-US" i="1">
                            <a:latin typeface="Cambria Math"/>
                          </a:rPr>
                          <m:t>𝐷𝑦𝑛𝑎𝑚𝑖𝑐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smtClean="0"/>
              </a:p>
              <a:p>
                <a:endParaRPr lang="en-US" dirty="0"/>
              </a:p>
              <a:p>
                <a:pPr marL="36576" indent="0">
                  <a:buNone/>
                </a:pPr>
                <a14:m>
                  <m:oMath xmlns:m="http://schemas.openxmlformats.org/officeDocument/2006/math">
                    <m:r>
                      <a:rPr lang="en-US" i="1">
                        <a:latin typeface="Cambria Math"/>
                      </a:rPr>
                      <m:t>𝐿𝐿</m:t>
                    </m:r>
                    <m:r>
                      <a:rPr lang="en-US" i="1">
                        <a:latin typeface="Cambria Math"/>
                      </a:rPr>
                      <m:t>=</m:t>
                    </m:r>
                    <m:d>
                      <m:dPr>
                        <m:ctrlPr>
                          <a:rPr lang="en-US" i="1">
                            <a:latin typeface="Cambria Math"/>
                          </a:rPr>
                        </m:ctrlPr>
                      </m:dPr>
                      <m:e>
                        <m:r>
                          <a:rPr lang="en-US" i="1">
                            <a:latin typeface="Cambria Math"/>
                          </a:rPr>
                          <m:t>1+</m:t>
                        </m:r>
                        <m:r>
                          <a:rPr lang="en-US" i="1">
                            <a:latin typeface="Cambria Math"/>
                          </a:rPr>
                          <m:t>𝐼𝑀</m:t>
                        </m:r>
                      </m:e>
                    </m:d>
                    <m:r>
                      <a:rPr lang="en-US" i="1">
                        <a:latin typeface="Cambria Math"/>
                      </a:rPr>
                      <m:t>∗</m:t>
                    </m:r>
                    <m:sSub>
                      <m:sSubPr>
                        <m:ctrlPr>
                          <a:rPr lang="en-US" i="1">
                            <a:latin typeface="Cambria Math"/>
                          </a:rPr>
                        </m:ctrlPr>
                      </m:sSubPr>
                      <m:e>
                        <m:r>
                          <a:rPr lang="en-US" i="1">
                            <a:latin typeface="Cambria Math"/>
                          </a:rPr>
                          <m:t>𝑅</m:t>
                        </m:r>
                      </m:e>
                      <m:sub>
                        <m:r>
                          <a:rPr lang="en-US" i="1">
                            <a:latin typeface="Cambria Math"/>
                          </a:rPr>
                          <m:t>𝑠𝑡𝑎</m:t>
                        </m:r>
                      </m:sub>
                    </m:sSub>
                  </m:oMath>
                </a14:m>
                <a:r>
                  <a:rPr lang="en-US" dirty="0"/>
                  <a:t>	   or   </a:t>
                </a:r>
                <a14:m>
                  <m:oMath xmlns:m="http://schemas.openxmlformats.org/officeDocument/2006/math">
                    <m:r>
                      <a:rPr lang="en-US" i="1">
                        <a:latin typeface="Cambria Math"/>
                      </a:rPr>
                      <m:t>𝐿𝐿</m:t>
                    </m:r>
                    <m:r>
                      <a:rPr lang="en-US" i="1">
                        <a:latin typeface="Cambria Math"/>
                      </a:rPr>
                      <m:t>=</m:t>
                    </m:r>
                    <m:r>
                      <a:rPr lang="en-US" i="1">
                        <a:latin typeface="Cambria Math"/>
                      </a:rPr>
                      <m:t>𝐷𝐴𝐹</m:t>
                    </m:r>
                    <m:r>
                      <a:rPr lang="en-US" i="1">
                        <a:latin typeface="Cambria Math"/>
                      </a:rPr>
                      <m:t>∗</m:t>
                    </m:r>
                    <m:sSub>
                      <m:sSubPr>
                        <m:ctrlPr>
                          <a:rPr lang="en-US" i="1">
                            <a:latin typeface="Cambria Math"/>
                          </a:rPr>
                        </m:ctrlPr>
                      </m:sSubPr>
                      <m:e>
                        <m:r>
                          <a:rPr lang="en-US" i="1">
                            <a:latin typeface="Cambria Math"/>
                          </a:rPr>
                          <m:t>𝑅</m:t>
                        </m:r>
                      </m:e>
                      <m:sub>
                        <m:r>
                          <a:rPr lang="en-US" i="1">
                            <a:latin typeface="Cambria Math"/>
                          </a:rPr>
                          <m:t>𝑠𝑡𝑎</m:t>
                        </m:r>
                      </m:sub>
                    </m:sSub>
                  </m:oMath>
                </a14:m>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2456" r="-2074" b="-5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776873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smtClean="0"/>
              <a:t>State of the Art – Dynamic Amplification</a:t>
            </a:r>
            <a:endParaRPr lang="en-US" dirty="0"/>
          </a:p>
        </p:txBody>
      </p:sp>
      <p:sp>
        <p:nvSpPr>
          <p:cNvPr id="111" name="Content Placeholder 110"/>
          <p:cNvSpPr>
            <a:spLocks noGrp="1"/>
          </p:cNvSpPr>
          <p:nvPr>
            <p:ph idx="1"/>
          </p:nvPr>
        </p:nvSpPr>
        <p:spPr>
          <a:xfrm>
            <a:off x="457200" y="914400"/>
            <a:ext cx="8458200" cy="5211763"/>
          </a:xfrm>
        </p:spPr>
        <p:txBody>
          <a:bodyPr>
            <a:normAutofit fontScale="85000" lnSpcReduction="20000"/>
          </a:bodyPr>
          <a:lstStyle/>
          <a:p>
            <a:pPr marL="36576" indent="0">
              <a:spcAft>
                <a:spcPts val="1200"/>
              </a:spcAft>
              <a:buNone/>
            </a:pPr>
            <a:r>
              <a:rPr lang="en-US" dirty="0"/>
              <a:t>Dynamic Amplification Factors in Codes</a:t>
            </a:r>
            <a:endParaRPr lang="en-US" dirty="0" smtClean="0"/>
          </a:p>
          <a:p>
            <a:pPr>
              <a:spcAft>
                <a:spcPts val="1200"/>
              </a:spcAft>
            </a:pPr>
            <a:r>
              <a:rPr lang="en-US" dirty="0" smtClean="0"/>
              <a:t>Applied to loading model</a:t>
            </a:r>
          </a:p>
          <a:p>
            <a:pPr>
              <a:spcAft>
                <a:spcPts val="1200"/>
              </a:spcAft>
            </a:pPr>
            <a:r>
              <a:rPr lang="en-US" dirty="0" smtClean="0"/>
              <a:t>Developed through survey of existing bridge stock</a:t>
            </a:r>
          </a:p>
          <a:p>
            <a:pPr>
              <a:spcAft>
                <a:spcPts val="1200"/>
              </a:spcAft>
            </a:pPr>
            <a:r>
              <a:rPr lang="en-US" dirty="0" smtClean="0"/>
              <a:t>AASHTO: road roughness – 0.1 to 0.3</a:t>
            </a:r>
          </a:p>
          <a:p>
            <a:pPr>
              <a:spcAft>
                <a:spcPts val="1200"/>
              </a:spcAft>
            </a:pPr>
            <a:r>
              <a:rPr lang="en-US" dirty="0" smtClean="0"/>
              <a:t>Canada/MTO: no. axles – 0.25 (3 or more)</a:t>
            </a:r>
          </a:p>
          <a:p>
            <a:pPr>
              <a:spcAft>
                <a:spcPts val="1200"/>
              </a:spcAft>
            </a:pPr>
            <a:r>
              <a:rPr lang="en-US" dirty="0" smtClean="0"/>
              <a:t>China: 1</a:t>
            </a:r>
            <a:r>
              <a:rPr lang="en-US" baseline="30000" dirty="0" smtClean="0"/>
              <a:t>st</a:t>
            </a:r>
            <a:r>
              <a:rPr lang="en-US" dirty="0" smtClean="0"/>
              <a:t> natural freq. – 0.05 to 0.40</a:t>
            </a:r>
          </a:p>
          <a:p>
            <a:pPr>
              <a:spcAft>
                <a:spcPts val="1200"/>
              </a:spcAft>
            </a:pPr>
            <a:r>
              <a:rPr lang="en-US" dirty="0" smtClean="0"/>
              <a:t>New Zealand: span length </a:t>
            </a:r>
            <a:r>
              <a:rPr lang="en-US" dirty="0"/>
              <a:t>–</a:t>
            </a:r>
            <a:r>
              <a:rPr lang="en-US" dirty="0" smtClean="0"/>
              <a:t> &lt; 0.30 </a:t>
            </a:r>
          </a:p>
          <a:p>
            <a:pPr>
              <a:spcAft>
                <a:spcPts val="1200"/>
              </a:spcAft>
            </a:pPr>
            <a:r>
              <a:rPr lang="en-US" dirty="0" smtClean="0"/>
              <a:t>Europe: span length &amp; no. lanes – 0.1 to 0.3</a:t>
            </a:r>
          </a:p>
          <a:p>
            <a:pPr>
              <a:spcAft>
                <a:spcPts val="1200"/>
              </a:spcAft>
            </a:pPr>
            <a:r>
              <a:rPr lang="en-US" dirty="0" smtClean="0"/>
              <a:t>Japan: span length &amp; bridge type </a:t>
            </a:r>
            <a:r>
              <a:rPr lang="en-US" dirty="0"/>
              <a:t>–</a:t>
            </a:r>
            <a:r>
              <a:rPr lang="en-US" dirty="0" smtClean="0"/>
              <a:t> &lt; 0.35</a:t>
            </a:r>
          </a:p>
          <a:p>
            <a:pPr lvl="1">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3220405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Dynamic Amplification</a:t>
            </a:r>
          </a:p>
        </p:txBody>
      </p:sp>
      <p:sp>
        <p:nvSpPr>
          <p:cNvPr id="3" name="Content Placeholder 2"/>
          <p:cNvSpPr>
            <a:spLocks noGrp="1"/>
          </p:cNvSpPr>
          <p:nvPr>
            <p:ph idx="1"/>
          </p:nvPr>
        </p:nvSpPr>
        <p:spPr/>
        <p:txBody>
          <a:bodyPr>
            <a:normAutofit fontScale="92500" lnSpcReduction="20000"/>
          </a:bodyPr>
          <a:lstStyle/>
          <a:p>
            <a:pPr marL="36576" indent="0">
              <a:spcAft>
                <a:spcPts val="600"/>
              </a:spcAft>
              <a:buNone/>
            </a:pPr>
            <a:r>
              <a:rPr lang="en-US" dirty="0" smtClean="0"/>
              <a:t>Experimental Evaluation</a:t>
            </a:r>
          </a:p>
          <a:p>
            <a:pPr>
              <a:spcAft>
                <a:spcPts val="600"/>
              </a:spcAft>
            </a:pPr>
            <a:r>
              <a:rPr lang="en-US" dirty="0" smtClean="0"/>
              <a:t>1950’s: AASHTO sponsored testing of 18 bridges</a:t>
            </a:r>
          </a:p>
          <a:p>
            <a:pPr lvl="1">
              <a:spcAft>
                <a:spcPts val="600"/>
              </a:spcAft>
            </a:pPr>
            <a:r>
              <a:rPr lang="en-US" dirty="0" smtClean="0"/>
              <a:t>IM dependent on vehicle speed</a:t>
            </a:r>
          </a:p>
          <a:p>
            <a:pPr>
              <a:spcAft>
                <a:spcPts val="600"/>
              </a:spcAft>
            </a:pPr>
            <a:r>
              <a:rPr lang="en-US" dirty="0" smtClean="0"/>
              <a:t>1956-1957: 52 bridges tested in Canada</a:t>
            </a:r>
          </a:p>
          <a:p>
            <a:pPr lvl="1">
              <a:spcAft>
                <a:spcPts val="600"/>
              </a:spcAft>
            </a:pPr>
            <a:r>
              <a:rPr lang="en-US" dirty="0" smtClean="0"/>
              <a:t>IM dependent on road </a:t>
            </a:r>
            <a:r>
              <a:rPr lang="en-US" dirty="0"/>
              <a:t>s</a:t>
            </a:r>
            <a:r>
              <a:rPr lang="en-US" dirty="0" smtClean="0"/>
              <a:t>urface irregularities</a:t>
            </a:r>
          </a:p>
          <a:p>
            <a:pPr>
              <a:spcAft>
                <a:spcPts val="600"/>
              </a:spcAft>
            </a:pPr>
            <a:r>
              <a:rPr lang="en-US" dirty="0"/>
              <a:t>1958-1981: &gt;200 bridges tested in Switzerland</a:t>
            </a:r>
          </a:p>
          <a:p>
            <a:pPr lvl="1">
              <a:spcAft>
                <a:spcPts val="600"/>
              </a:spcAft>
            </a:pPr>
            <a:r>
              <a:rPr lang="en-US" dirty="0"/>
              <a:t>IM as high as 0.7 for 1</a:t>
            </a:r>
            <a:r>
              <a:rPr lang="en-US" baseline="30000" dirty="0"/>
              <a:t>st</a:t>
            </a:r>
            <a:r>
              <a:rPr lang="en-US" dirty="0"/>
              <a:t> freq. 2-4 Hz</a:t>
            </a:r>
            <a:r>
              <a:rPr lang="en-US" dirty="0" smtClean="0"/>
              <a:t>.</a:t>
            </a:r>
          </a:p>
          <a:p>
            <a:pPr>
              <a:spcAft>
                <a:spcPts val="600"/>
              </a:spcAft>
            </a:pPr>
            <a:r>
              <a:rPr lang="en-US" dirty="0" smtClean="0"/>
              <a:t>1980s: 27 bridges tested for OHBDC</a:t>
            </a:r>
          </a:p>
          <a:p>
            <a:pPr lvl="1">
              <a:spcAft>
                <a:spcPts val="600"/>
              </a:spcAft>
            </a:pPr>
            <a:r>
              <a:rPr lang="en-US" dirty="0" smtClean="0"/>
              <a:t>High variation in IM’s</a:t>
            </a:r>
          </a:p>
          <a:p>
            <a:pPr>
              <a:spcAft>
                <a:spcPts val="600"/>
              </a:spcAft>
            </a:pPr>
            <a:r>
              <a:rPr lang="en-US" dirty="0" smtClean="0"/>
              <a:t> Single-subject tests measured IM &gt; code IM</a:t>
            </a:r>
          </a:p>
          <a:p>
            <a:pPr lvl="1">
              <a:spcAft>
                <a:spcPts val="600"/>
              </a:spcAft>
            </a:pPr>
            <a:endParaRPr lang="en-US" dirty="0" smtClean="0"/>
          </a:p>
          <a:p>
            <a:pPr>
              <a:spcAft>
                <a:spcPts val="600"/>
              </a:spcAft>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13345383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Research– Influential Parameters</a:t>
            </a:r>
            <a:endParaRPr lang="en-US" dirty="0"/>
          </a:p>
        </p:txBody>
      </p:sp>
      <p:sp>
        <p:nvSpPr>
          <p:cNvPr id="3" name="Content Placeholder 2"/>
          <p:cNvSpPr>
            <a:spLocks noGrp="1"/>
          </p:cNvSpPr>
          <p:nvPr>
            <p:ph idx="1"/>
          </p:nvPr>
        </p:nvSpPr>
        <p:spPr>
          <a:xfrm>
            <a:off x="4191000" y="914400"/>
            <a:ext cx="4800600" cy="5410200"/>
          </a:xfrm>
        </p:spPr>
        <p:txBody>
          <a:bodyPr>
            <a:normAutofit fontScale="92500" lnSpcReduction="10000"/>
          </a:bodyPr>
          <a:lstStyle/>
          <a:p>
            <a:r>
              <a:rPr lang="en-US" dirty="0" smtClean="0"/>
              <a:t>Vehicle Speed</a:t>
            </a:r>
          </a:p>
          <a:p>
            <a:pPr lvl="1"/>
            <a:r>
              <a:rPr lang="en-US" dirty="0" smtClean="0">
                <a:sym typeface="Wingdings"/>
              </a:rPr>
              <a:t> speed </a:t>
            </a:r>
            <a:r>
              <a:rPr lang="en-US" dirty="0" smtClean="0">
                <a:sym typeface="Symbol"/>
              </a:rPr>
              <a:t> </a:t>
            </a:r>
            <a:r>
              <a:rPr lang="en-US" dirty="0" smtClean="0">
                <a:sym typeface="Wingdings"/>
              </a:rPr>
              <a:t> DAF</a:t>
            </a:r>
          </a:p>
          <a:p>
            <a:r>
              <a:rPr lang="en-US" dirty="0" smtClean="0"/>
              <a:t>Vehicle Mass</a:t>
            </a:r>
          </a:p>
          <a:p>
            <a:pPr lvl="1"/>
            <a:r>
              <a:rPr lang="en-US" dirty="0" smtClean="0">
                <a:sym typeface="Wingdings"/>
              </a:rPr>
              <a:t> mass </a:t>
            </a:r>
            <a:r>
              <a:rPr lang="en-US" dirty="0" smtClean="0">
                <a:sym typeface="Symbol"/>
              </a:rPr>
              <a:t> </a:t>
            </a:r>
            <a:r>
              <a:rPr lang="en-US" dirty="0" smtClean="0">
                <a:sym typeface="Wingdings"/>
              </a:rPr>
              <a:t> DAF</a:t>
            </a:r>
            <a:endParaRPr lang="en-US" dirty="0" smtClean="0"/>
          </a:p>
          <a:p>
            <a:r>
              <a:rPr lang="en-US" dirty="0" smtClean="0"/>
              <a:t>Vehicle Suspension</a:t>
            </a:r>
          </a:p>
          <a:p>
            <a:pPr lvl="1"/>
            <a:r>
              <a:rPr lang="en-US" dirty="0">
                <a:sym typeface="Wingdings"/>
              </a:rPr>
              <a:t> </a:t>
            </a:r>
            <a:r>
              <a:rPr lang="en-US" dirty="0" smtClean="0">
                <a:sym typeface="Wingdings"/>
              </a:rPr>
              <a:t>stiffness </a:t>
            </a:r>
            <a:r>
              <a:rPr lang="en-US" dirty="0" smtClean="0">
                <a:sym typeface="Symbol"/>
              </a:rPr>
              <a:t> </a:t>
            </a:r>
            <a:r>
              <a:rPr lang="en-US" dirty="0">
                <a:sym typeface="Wingdings"/>
              </a:rPr>
              <a:t></a:t>
            </a:r>
            <a:r>
              <a:rPr lang="en-US" dirty="0" smtClean="0">
                <a:sym typeface="Wingdings"/>
              </a:rPr>
              <a:t> DAF </a:t>
            </a:r>
          </a:p>
          <a:p>
            <a:pPr lvl="1"/>
            <a:r>
              <a:rPr lang="en-US" dirty="0" smtClean="0">
                <a:sym typeface="Wingdings"/>
              </a:rPr>
              <a:t> damping </a:t>
            </a:r>
            <a:r>
              <a:rPr lang="en-US" dirty="0" smtClean="0">
                <a:sym typeface="Symbol"/>
              </a:rPr>
              <a:t> </a:t>
            </a:r>
            <a:r>
              <a:rPr lang="en-US" dirty="0">
                <a:sym typeface="Wingdings"/>
              </a:rPr>
              <a:t></a:t>
            </a:r>
            <a:r>
              <a:rPr lang="en-US" dirty="0" smtClean="0">
                <a:sym typeface="Wingdings"/>
              </a:rPr>
              <a:t> </a:t>
            </a:r>
            <a:r>
              <a:rPr lang="en-US" dirty="0">
                <a:sym typeface="Wingdings"/>
              </a:rPr>
              <a:t>DAF</a:t>
            </a:r>
            <a:endParaRPr lang="en-US" dirty="0" smtClean="0"/>
          </a:p>
          <a:p>
            <a:r>
              <a:rPr lang="en-US" dirty="0" smtClean="0"/>
              <a:t>Road Surface Roughness</a:t>
            </a:r>
          </a:p>
          <a:p>
            <a:pPr lvl="1"/>
            <a:r>
              <a:rPr lang="en-US" dirty="0">
                <a:sym typeface="Wingdings"/>
              </a:rPr>
              <a:t> </a:t>
            </a:r>
            <a:r>
              <a:rPr lang="en-US" dirty="0" smtClean="0">
                <a:sym typeface="Wingdings"/>
              </a:rPr>
              <a:t>roughness </a:t>
            </a:r>
            <a:r>
              <a:rPr lang="en-US" dirty="0" smtClean="0">
                <a:sym typeface="Symbol"/>
              </a:rPr>
              <a:t> </a:t>
            </a:r>
            <a:r>
              <a:rPr lang="en-US" dirty="0">
                <a:sym typeface="Wingdings"/>
              </a:rPr>
              <a:t> DAF</a:t>
            </a:r>
            <a:endParaRPr lang="en-US" dirty="0" smtClean="0"/>
          </a:p>
          <a:p>
            <a:r>
              <a:rPr lang="en-US" dirty="0" smtClean="0"/>
              <a:t>Span Length</a:t>
            </a:r>
          </a:p>
          <a:p>
            <a:r>
              <a:rPr lang="en-US" dirty="0" smtClean="0"/>
              <a:t>Natural Frequency</a:t>
            </a:r>
          </a:p>
          <a:p>
            <a:r>
              <a:rPr lang="en-US" sz="3000" dirty="0" smtClean="0"/>
              <a:t>Bridge Type</a:t>
            </a:r>
            <a:endParaRPr lang="en-US" sz="3000" dirty="0"/>
          </a:p>
          <a:p>
            <a:endParaRPr lang="en-US" dirty="0" smtClean="0"/>
          </a:p>
          <a:p>
            <a:endParaRPr lang="en-US" dirty="0"/>
          </a:p>
        </p:txBody>
      </p:sp>
      <p:sp>
        <p:nvSpPr>
          <p:cNvPr id="5" name="Right Brace 4"/>
          <p:cNvSpPr/>
          <p:nvPr/>
        </p:nvSpPr>
        <p:spPr>
          <a:xfrm flipH="1">
            <a:off x="3733800" y="4905375"/>
            <a:ext cx="457200" cy="1228725"/>
          </a:xfrm>
          <a:prstGeom prst="rightBrace">
            <a:avLst>
              <a:gd name="adj1" fmla="val 14671"/>
              <a:gd name="adj2" fmla="val 4910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914400" y="5248602"/>
            <a:ext cx="2895600" cy="523220"/>
          </a:xfrm>
          <a:prstGeom prst="rect">
            <a:avLst/>
          </a:prstGeom>
          <a:noFill/>
        </p:spPr>
        <p:txBody>
          <a:bodyPr wrap="square" rtlCol="0">
            <a:spAutoFit/>
          </a:bodyPr>
          <a:lstStyle/>
          <a:p>
            <a:r>
              <a:rPr lang="en-US" sz="2800" dirty="0" smtClean="0"/>
              <a:t>Poor Correlation</a:t>
            </a:r>
            <a:endParaRPr lang="en-US" sz="2800" dirty="0"/>
          </a:p>
        </p:txBody>
      </p:sp>
      <p:sp>
        <p:nvSpPr>
          <p:cNvPr id="7" name="TextBox 6"/>
          <p:cNvSpPr txBox="1"/>
          <p:nvPr/>
        </p:nvSpPr>
        <p:spPr>
          <a:xfrm>
            <a:off x="304800" y="1295400"/>
            <a:ext cx="3733800" cy="3046988"/>
          </a:xfrm>
          <a:prstGeom prst="rect">
            <a:avLst/>
          </a:prstGeom>
          <a:noFill/>
        </p:spPr>
        <p:txBody>
          <a:bodyPr wrap="square" rtlCol="0">
            <a:spAutoFit/>
          </a:bodyPr>
          <a:lstStyle/>
          <a:p>
            <a:r>
              <a:rPr lang="en-US" sz="2400" dirty="0" smtClean="0"/>
              <a:t>Even though some of these parameters exhibited great influence over dynamic amplification, inconsistent relationships have inhibited revisions to current methodologies. </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18212507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Art – Platooned Vehicles</a:t>
            </a:r>
            <a:endParaRPr lang="en-US" dirty="0"/>
          </a:p>
        </p:txBody>
      </p:sp>
      <p:sp>
        <p:nvSpPr>
          <p:cNvPr id="3" name="Content Placeholder 2"/>
          <p:cNvSpPr>
            <a:spLocks noGrp="1"/>
          </p:cNvSpPr>
          <p:nvPr>
            <p:ph idx="1"/>
          </p:nvPr>
        </p:nvSpPr>
        <p:spPr/>
        <p:txBody>
          <a:bodyPr>
            <a:normAutofit/>
          </a:bodyPr>
          <a:lstStyle/>
          <a:p>
            <a:r>
              <a:rPr lang="en-US" sz="2800" dirty="0" smtClean="0"/>
              <a:t>Lack of research on the effect of platoons on highway bridges</a:t>
            </a:r>
          </a:p>
          <a:p>
            <a:r>
              <a:rPr lang="en-US" sz="2800" dirty="0" smtClean="0"/>
              <a:t>Similar to loading on railway bridges</a:t>
            </a:r>
          </a:p>
          <a:p>
            <a:r>
              <a:rPr lang="en-US" sz="2800" dirty="0" smtClean="0"/>
              <a:t>Large dynamic amplification on railway bridges</a:t>
            </a:r>
          </a:p>
          <a:p>
            <a:pPr lvl="1"/>
            <a:r>
              <a:rPr lang="en-US" sz="2400" dirty="0" smtClean="0"/>
              <a:t>Dependent on:</a:t>
            </a:r>
          </a:p>
          <a:p>
            <a:pPr lvl="2"/>
            <a:r>
              <a:rPr lang="en-US" dirty="0" smtClean="0"/>
              <a:t>Wheel Spacing</a:t>
            </a:r>
          </a:p>
          <a:p>
            <a:pPr lvl="2"/>
            <a:r>
              <a:rPr lang="en-US" dirty="0" smtClean="0"/>
              <a:t>Train Speed</a:t>
            </a:r>
          </a:p>
          <a:p>
            <a:pPr lvl="2"/>
            <a:r>
              <a:rPr lang="en-US" dirty="0" smtClean="0"/>
              <a:t>Bridge Span Length</a:t>
            </a:r>
          </a:p>
          <a:p>
            <a:pPr lvl="2"/>
            <a:r>
              <a:rPr lang="en-US" dirty="0" smtClean="0"/>
              <a:t>1</a:t>
            </a:r>
            <a:r>
              <a:rPr lang="en-US" baseline="30000" dirty="0" smtClean="0"/>
              <a:t>st</a:t>
            </a:r>
            <a:r>
              <a:rPr lang="en-US" dirty="0" smtClean="0"/>
              <a:t> Fundamental Frequency (Bridge’s)</a:t>
            </a:r>
          </a:p>
          <a:p>
            <a:r>
              <a:rPr lang="en-US" sz="2800" dirty="0" smtClean="0"/>
              <a:t>Highway bridges are very different from railway bridges</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12009554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7151" y="1158450"/>
            <a:ext cx="8999083" cy="4762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lstStyle/>
          <a:p>
            <a:r>
              <a:rPr lang="en-US" dirty="0" smtClean="0"/>
              <a:t>Completed Work – Phase 1</a:t>
            </a:r>
            <a:endParaRPr lang="en-US" dirty="0"/>
          </a:p>
        </p:txBody>
      </p:sp>
      <p:pic>
        <p:nvPicPr>
          <p:cNvPr id="4" name="Picture 3"/>
          <p:cNvPicPr>
            <a:picLocks noChangeAspect="1"/>
          </p:cNvPicPr>
          <p:nvPr/>
        </p:nvPicPr>
        <p:blipFill>
          <a:blip r:embed="rId2"/>
          <a:stretch>
            <a:fillRect/>
          </a:stretch>
        </p:blipFill>
        <p:spPr>
          <a:xfrm>
            <a:off x="57151" y="4571795"/>
            <a:ext cx="8999083" cy="985350"/>
          </a:xfrm>
          <a:prstGeom prst="rect">
            <a:avLst/>
          </a:prstGeom>
        </p:spPr>
      </p:pic>
      <p:pic>
        <p:nvPicPr>
          <p:cNvPr id="5" name="Picture 4"/>
          <p:cNvPicPr>
            <a:picLocks noChangeAspect="1"/>
          </p:cNvPicPr>
          <p:nvPr/>
        </p:nvPicPr>
        <p:blipFill>
          <a:blip r:embed="rId3"/>
          <a:stretch>
            <a:fillRect/>
          </a:stretch>
        </p:blipFill>
        <p:spPr>
          <a:xfrm>
            <a:off x="57151" y="1158450"/>
            <a:ext cx="3978045" cy="2932359"/>
          </a:xfrm>
          <a:prstGeom prst="rect">
            <a:avLst/>
          </a:prstGeom>
        </p:spPr>
      </p:pic>
      <p:sp>
        <p:nvSpPr>
          <p:cNvPr id="6" name="Rectangle 5"/>
          <p:cNvSpPr/>
          <p:nvPr/>
        </p:nvSpPr>
        <p:spPr>
          <a:xfrm>
            <a:off x="2476146" y="838200"/>
            <a:ext cx="4161092" cy="318632"/>
          </a:xfrm>
          <a:prstGeom prst="rect">
            <a:avLst/>
          </a:prstGeom>
        </p:spPr>
        <p:txBody>
          <a:bodyPr vert="horz" lIns="68598" tIns="34299" rIns="68598" bIns="34299" rtlCol="0" anchor="ctr">
            <a:noAutofit/>
          </a:bodyPr>
          <a:lstStyle/>
          <a:p>
            <a:pPr algn="ctr">
              <a:lnSpc>
                <a:spcPct val="90000"/>
              </a:lnSpc>
              <a:spcBef>
                <a:spcPct val="0"/>
              </a:spcBef>
            </a:pPr>
            <a:r>
              <a:rPr lang="en-US" b="1" dirty="0">
                <a:solidFill>
                  <a:schemeClr val="bg2">
                    <a:lumMod val="25000"/>
                    <a:lumOff val="75000"/>
                  </a:schemeClr>
                </a:solidFill>
                <a:latin typeface="Arial" panose="020B0604020202020204" pitchFamily="34" charset="0"/>
                <a:ea typeface="+mj-ea"/>
                <a:cs typeface="Arial" panose="020B0604020202020204" pitchFamily="34" charset="0"/>
              </a:rPr>
              <a:t>I-76 PENCOYD VIADUCT (1986) </a:t>
            </a:r>
          </a:p>
        </p:txBody>
      </p:sp>
      <p:pic>
        <p:nvPicPr>
          <p:cNvPr id="7" name="Picture 6"/>
          <p:cNvPicPr>
            <a:picLocks noChangeAspect="1"/>
          </p:cNvPicPr>
          <p:nvPr/>
        </p:nvPicPr>
        <p:blipFill>
          <a:blip r:embed="rId4"/>
          <a:stretch>
            <a:fillRect/>
          </a:stretch>
        </p:blipFill>
        <p:spPr>
          <a:xfrm rot="-60000">
            <a:off x="4025406" y="1411417"/>
            <a:ext cx="5029522" cy="2279697"/>
          </a:xfrm>
          <a:prstGeom prst="rect">
            <a:avLst/>
          </a:prstGeom>
        </p:spPr>
      </p:pic>
      <p:sp>
        <p:nvSpPr>
          <p:cNvPr id="8" name="Rectangle 7"/>
          <p:cNvSpPr/>
          <p:nvPr/>
        </p:nvSpPr>
        <p:spPr>
          <a:xfrm>
            <a:off x="5189764" y="3714372"/>
            <a:ext cx="2329484"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Half section Span 7 and 8 </a:t>
            </a:r>
          </a:p>
        </p:txBody>
      </p:sp>
      <p:sp>
        <p:nvSpPr>
          <p:cNvPr id="9" name="Rectangle 8"/>
          <p:cNvSpPr/>
          <p:nvPr/>
        </p:nvSpPr>
        <p:spPr>
          <a:xfrm>
            <a:off x="4181156" y="5539489"/>
            <a:ext cx="954107" cy="300082"/>
          </a:xfrm>
          <a:prstGeom prst="rect">
            <a:avLst/>
          </a:prstGeom>
          <a:noFill/>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Elevation</a:t>
            </a:r>
          </a:p>
        </p:txBody>
      </p:sp>
      <p:sp>
        <p:nvSpPr>
          <p:cNvPr id="10" name="Rectangle 9"/>
          <p:cNvSpPr/>
          <p:nvPr/>
        </p:nvSpPr>
        <p:spPr>
          <a:xfrm>
            <a:off x="1394374" y="4013482"/>
            <a:ext cx="1329210"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Cross section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741715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a:t>
            </a:r>
            <a:r>
              <a:rPr lang="en-US" dirty="0" smtClean="0"/>
              <a:t>1: </a:t>
            </a:r>
            <a:r>
              <a:rPr lang="en-US" sz="2400" dirty="0" smtClean="0"/>
              <a:t>First Field Test</a:t>
            </a:r>
            <a:endParaRPr lang="en-US" sz="2400" dirty="0"/>
          </a:p>
        </p:txBody>
      </p:sp>
      <p:grpSp>
        <p:nvGrpSpPr>
          <p:cNvPr id="5" name="Group 4"/>
          <p:cNvGrpSpPr/>
          <p:nvPr/>
        </p:nvGrpSpPr>
        <p:grpSpPr>
          <a:xfrm>
            <a:off x="114300" y="843077"/>
            <a:ext cx="8915400" cy="5329123"/>
            <a:chOff x="228600" y="843077"/>
            <a:chExt cx="8915400" cy="5329123"/>
          </a:xfrm>
        </p:grpSpPr>
        <p:pic>
          <p:nvPicPr>
            <p:cNvPr id="12" name="img9"/>
            <p:cNvPicPr/>
            <p:nvPr/>
          </p:nvPicPr>
          <p:blipFill>
            <a:blip r:embed="rId2">
              <a:lum/>
              <a:alphaModFix/>
            </a:blip>
            <a:srcRect/>
            <a:stretch>
              <a:fillRect/>
            </a:stretch>
          </p:blipFill>
          <p:spPr>
            <a:xfrm>
              <a:off x="228600" y="2438400"/>
              <a:ext cx="5029200" cy="3733800"/>
            </a:xfrm>
            <a:prstGeom prst="rect">
              <a:avLst/>
            </a:prstGeom>
          </p:spPr>
        </p:pic>
        <p:pic>
          <p:nvPicPr>
            <p:cNvPr id="15" name="img10"/>
            <p:cNvPicPr/>
            <p:nvPr/>
          </p:nvPicPr>
          <p:blipFill>
            <a:blip r:embed="rId3">
              <a:lum/>
              <a:alphaModFix/>
            </a:blip>
            <a:srcRect/>
            <a:stretch>
              <a:fillRect/>
            </a:stretch>
          </p:blipFill>
          <p:spPr>
            <a:xfrm>
              <a:off x="3657600" y="843077"/>
              <a:ext cx="5486400" cy="3505200"/>
            </a:xfrm>
            <a:prstGeom prst="rect">
              <a:avLst/>
            </a:prstGeom>
            <a:ln>
              <a:noFill/>
            </a:ln>
            <a:effectLst>
              <a:outerShdw blurRad="190500" algn="tl" rotWithShape="0">
                <a:srgbClr val="000000">
                  <a:alpha val="70000"/>
                </a:srgbClr>
              </a:outerShdw>
            </a:effectLst>
          </p:spPr>
        </p:pic>
      </p:gr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910128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p:nvPr/>
        </p:nvPicPr>
        <p:blipFill rotWithShape="1">
          <a:blip r:embed="rId2" cstate="print">
            <a:extLst>
              <a:ext uri="{28A0092B-C50C-407E-A947-70E740481C1C}">
                <a14:useLocalDpi xmlns:a14="http://schemas.microsoft.com/office/drawing/2010/main" val="0"/>
              </a:ext>
            </a:extLst>
          </a:blip>
          <a:srcRect t="2564"/>
          <a:stretch/>
        </p:blipFill>
        <p:spPr>
          <a:xfrm>
            <a:off x="3963619" y="2377282"/>
            <a:ext cx="4953000" cy="2956718"/>
          </a:xfrm>
          <a:prstGeom prst="rect">
            <a:avLst/>
          </a:prstGeom>
          <a:noFill/>
          <a:ln>
            <a:noFill/>
          </a:ln>
        </p:spPr>
      </p:pic>
      <p:sp>
        <p:nvSpPr>
          <p:cNvPr id="2" name="Title 1"/>
          <p:cNvSpPr>
            <a:spLocks noGrp="1"/>
          </p:cNvSpPr>
          <p:nvPr>
            <p:ph type="title"/>
          </p:nvPr>
        </p:nvSpPr>
        <p:spPr/>
        <p:txBody>
          <a:bodyPr/>
          <a:lstStyle/>
          <a:p>
            <a:r>
              <a:rPr lang="en-US" dirty="0"/>
              <a:t>Completed Work – Phase </a:t>
            </a:r>
            <a:r>
              <a:rPr lang="en-US" dirty="0" smtClean="0"/>
              <a:t>1: </a:t>
            </a:r>
            <a:r>
              <a:rPr lang="en-US" sz="2400" dirty="0" smtClean="0"/>
              <a:t>First Field Test</a:t>
            </a:r>
            <a:endParaRPr lang="en-US" sz="2400" dirty="0"/>
          </a:p>
        </p:txBody>
      </p:sp>
      <p:sp>
        <p:nvSpPr>
          <p:cNvPr id="31" name="Content Placeholder 2"/>
          <p:cNvSpPr>
            <a:spLocks noGrp="1"/>
          </p:cNvSpPr>
          <p:nvPr>
            <p:ph idx="1"/>
          </p:nvPr>
        </p:nvSpPr>
        <p:spPr>
          <a:xfrm>
            <a:off x="228600" y="2133600"/>
            <a:ext cx="3733800" cy="3962400"/>
          </a:xfrm>
        </p:spPr>
        <p:txBody>
          <a:bodyPr>
            <a:normAutofit/>
          </a:bodyPr>
          <a:lstStyle/>
          <a:p>
            <a:pPr lvl="1"/>
            <a:r>
              <a:rPr lang="en-US" sz="2200" dirty="0" smtClean="0"/>
              <a:t>Girders, diaphragms, and barriers represented as beam elements</a:t>
            </a:r>
          </a:p>
          <a:p>
            <a:pPr lvl="1"/>
            <a:r>
              <a:rPr lang="en-US" sz="2200" dirty="0" smtClean="0"/>
              <a:t>Deck represented as plate elements</a:t>
            </a:r>
          </a:p>
          <a:p>
            <a:pPr lvl="1"/>
            <a:r>
              <a:rPr lang="en-US" sz="2200" dirty="0" smtClean="0"/>
              <a:t>Deck material properties and barrier stiffness updated</a:t>
            </a:r>
          </a:p>
        </p:txBody>
      </p:sp>
      <p:sp>
        <p:nvSpPr>
          <p:cNvPr id="3" name="TextBox 2"/>
          <p:cNvSpPr txBox="1"/>
          <p:nvPr/>
        </p:nvSpPr>
        <p:spPr>
          <a:xfrm>
            <a:off x="228600" y="990600"/>
            <a:ext cx="7924800" cy="830997"/>
          </a:xfrm>
          <a:prstGeom prst="rect">
            <a:avLst/>
          </a:prstGeom>
          <a:noFill/>
        </p:spPr>
        <p:txBody>
          <a:bodyPr wrap="square" rtlCol="0">
            <a:spAutoFit/>
          </a:bodyPr>
          <a:lstStyle/>
          <a:p>
            <a:r>
              <a:rPr lang="en-US" sz="2400" dirty="0"/>
              <a:t>A 3D “Element-level” FE model of Spans 7 &amp; 8 was constructed and calibrated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132461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Completed Work – Phase </a:t>
            </a:r>
            <a:r>
              <a:rPr lang="en-US" dirty="0" smtClean="0"/>
              <a:t>2: </a:t>
            </a:r>
            <a:r>
              <a:rPr lang="en-US" sz="2400" dirty="0" smtClean="0"/>
              <a:t>Detailed Field Characterization</a:t>
            </a:r>
            <a:endParaRPr lang="en-US" sz="2400" dirty="0"/>
          </a:p>
        </p:txBody>
      </p:sp>
      <p:sp>
        <p:nvSpPr>
          <p:cNvPr id="4" name="Content Placeholder 3"/>
          <p:cNvSpPr>
            <a:spLocks noGrp="1"/>
          </p:cNvSpPr>
          <p:nvPr>
            <p:ph idx="1"/>
          </p:nvPr>
        </p:nvSpPr>
        <p:spPr>
          <a:xfrm>
            <a:off x="457201" y="914400"/>
            <a:ext cx="4876799" cy="5211763"/>
          </a:xfrm>
        </p:spPr>
        <p:txBody>
          <a:bodyPr>
            <a:normAutofit fontScale="85000" lnSpcReduction="20000"/>
          </a:bodyPr>
          <a:lstStyle/>
          <a:p>
            <a:pPr marL="36576" indent="0">
              <a:buNone/>
            </a:pPr>
            <a:r>
              <a:rPr lang="en-US" sz="2800" dirty="0" smtClean="0"/>
              <a:t>Accelerometers were installed on bridge and test truck. </a:t>
            </a:r>
          </a:p>
          <a:p>
            <a:pPr marL="36576" indent="0">
              <a:buNone/>
            </a:pPr>
            <a:r>
              <a:rPr lang="en-US" sz="2800" dirty="0" smtClean="0"/>
              <a:t>Data was recorded synchronously.</a:t>
            </a:r>
          </a:p>
          <a:p>
            <a:pPr marL="36576" indent="0">
              <a:buNone/>
            </a:pPr>
            <a:endParaRPr lang="en-US" dirty="0" smtClean="0"/>
          </a:p>
          <a:p>
            <a:r>
              <a:rPr lang="en-US" sz="2600" dirty="0" smtClean="0"/>
              <a:t>36 accelerometers on bridge</a:t>
            </a:r>
          </a:p>
          <a:p>
            <a:r>
              <a:rPr lang="en-US" sz="2600" dirty="0" smtClean="0"/>
              <a:t>4 accelerometers on truck</a:t>
            </a:r>
          </a:p>
          <a:p>
            <a:pPr lvl="0"/>
            <a:r>
              <a:rPr lang="en-US" sz="2600" dirty="0"/>
              <a:t>14 passes were made by the test truck over the bridge</a:t>
            </a:r>
          </a:p>
          <a:p>
            <a:pPr lvl="0"/>
            <a:r>
              <a:rPr lang="en-US" sz="2600" dirty="0"/>
              <a:t>Truck velocity ranged from 10 mph to 60 mph</a:t>
            </a:r>
          </a:p>
          <a:p>
            <a:pPr lvl="0"/>
            <a:r>
              <a:rPr lang="en-US" sz="2600" dirty="0"/>
              <a:t>Both sides of the bridge and all 4 lanes were traversed</a:t>
            </a:r>
          </a:p>
          <a:p>
            <a:pPr lvl="0"/>
            <a:r>
              <a:rPr lang="en-US" sz="2600" dirty="0"/>
              <a:t>Passes were made in various traffic conditions (light traffic, medium traffic, heavy traffic)</a:t>
            </a:r>
          </a:p>
          <a:p>
            <a:endParaRPr lang="en-US" dirty="0"/>
          </a:p>
        </p:txBody>
      </p:sp>
      <p:grpSp>
        <p:nvGrpSpPr>
          <p:cNvPr id="17" name="Group 16"/>
          <p:cNvGrpSpPr/>
          <p:nvPr/>
        </p:nvGrpSpPr>
        <p:grpSpPr>
          <a:xfrm>
            <a:off x="5410200" y="702326"/>
            <a:ext cx="3581400" cy="5622274"/>
            <a:chOff x="5508345" y="549927"/>
            <a:chExt cx="3581400" cy="5622274"/>
          </a:xfrm>
        </p:grpSpPr>
        <p:sp>
          <p:nvSpPr>
            <p:cNvPr id="5" name="Rectangle 4"/>
            <p:cNvSpPr/>
            <p:nvPr/>
          </p:nvSpPr>
          <p:spPr>
            <a:xfrm>
              <a:off x="5508345" y="609601"/>
              <a:ext cx="3581400" cy="556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p:nvPr/>
          </p:nvPicPr>
          <p:blipFill>
            <a:blip r:embed="rId2"/>
            <a:stretch>
              <a:fillRect/>
            </a:stretch>
          </p:blipFill>
          <p:spPr>
            <a:xfrm>
              <a:off x="5965545" y="2029745"/>
              <a:ext cx="2667000" cy="1523999"/>
            </a:xfrm>
            <a:prstGeom prst="rect">
              <a:avLst/>
            </a:prstGeom>
          </p:spPr>
        </p:pic>
        <p:pic>
          <p:nvPicPr>
            <p:cNvPr id="14" name="Picture 13"/>
            <p:cNvPicPr/>
            <p:nvPr/>
          </p:nvPicPr>
          <p:blipFill>
            <a:blip r:embed="rId3"/>
            <a:stretch>
              <a:fillRect/>
            </a:stretch>
          </p:blipFill>
          <p:spPr>
            <a:xfrm>
              <a:off x="5546445" y="3553744"/>
              <a:ext cx="3505200" cy="2611141"/>
            </a:xfrm>
            <a:prstGeom prst="rect">
              <a:avLst/>
            </a:prstGeom>
          </p:spPr>
        </p:pic>
        <p:grpSp>
          <p:nvGrpSpPr>
            <p:cNvPr id="19" name="Group 18"/>
            <p:cNvGrpSpPr/>
            <p:nvPr/>
          </p:nvGrpSpPr>
          <p:grpSpPr>
            <a:xfrm>
              <a:off x="6247240" y="549927"/>
              <a:ext cx="2103610" cy="1524000"/>
              <a:chOff x="1" y="0"/>
              <a:chExt cx="4789714" cy="3352800"/>
            </a:xfrm>
          </p:grpSpPr>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9000" b="21000"/>
              <a:stretch/>
            </p:blipFill>
            <p:spPr>
              <a:xfrm>
                <a:off x="1" y="0"/>
                <a:ext cx="4789714" cy="3352800"/>
              </a:xfrm>
              <a:prstGeom prst="rect">
                <a:avLst/>
              </a:prstGeom>
              <a:noFill/>
              <a:ln>
                <a:noFill/>
              </a:ln>
            </p:spPr>
          </p:pic>
          <p:sp>
            <p:nvSpPr>
              <p:cNvPr id="21" name="Multiply 20"/>
              <p:cNvSpPr/>
              <p:nvPr/>
            </p:nvSpPr>
            <p:spPr>
              <a:xfrm>
                <a:off x="2974423" y="9906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2" name="Multiply 21"/>
              <p:cNvSpPr/>
              <p:nvPr/>
            </p:nvSpPr>
            <p:spPr>
              <a:xfrm>
                <a:off x="2059305" y="5334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3" name="Multiply 22"/>
              <p:cNvSpPr/>
              <p:nvPr/>
            </p:nvSpPr>
            <p:spPr>
              <a:xfrm>
                <a:off x="1262547" y="22098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4" name="Multiply 23"/>
              <p:cNvSpPr/>
              <p:nvPr/>
            </p:nvSpPr>
            <p:spPr>
              <a:xfrm>
                <a:off x="325755" y="158182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sp>
        <p:nvSpPr>
          <p:cNvPr id="3" name="Slide Number Placeholder 2"/>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320333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smtClean="0"/>
              <a:t>Future Work – Phase 3</a:t>
            </a:r>
            <a:r>
              <a:rPr lang="en-US" sz="2400" dirty="0" smtClean="0"/>
              <a:t>: </a:t>
            </a:r>
            <a:r>
              <a:rPr lang="en-US" sz="2400" dirty="0"/>
              <a:t>Identification of VBI </a:t>
            </a:r>
            <a:r>
              <a:rPr lang="en-US" sz="2400" dirty="0" smtClean="0"/>
              <a:t>Parameters</a:t>
            </a:r>
            <a:endParaRPr lang="en-US" sz="2400" dirty="0"/>
          </a:p>
        </p:txBody>
      </p:sp>
      <p:sp>
        <p:nvSpPr>
          <p:cNvPr id="3" name="Content Placeholder 2"/>
          <p:cNvSpPr>
            <a:spLocks noGrp="1"/>
          </p:cNvSpPr>
          <p:nvPr>
            <p:ph idx="1"/>
          </p:nvPr>
        </p:nvSpPr>
        <p:spPr/>
        <p:txBody>
          <a:bodyPr>
            <a:normAutofit fontScale="92500" lnSpcReduction="10000"/>
          </a:bodyPr>
          <a:lstStyle/>
          <a:p>
            <a:r>
              <a:rPr lang="en-US" dirty="0" smtClean="0"/>
              <a:t>Reduce model complexity</a:t>
            </a:r>
          </a:p>
          <a:p>
            <a:r>
              <a:rPr lang="en-US" dirty="0" smtClean="0"/>
              <a:t>Identify sensitive parameters</a:t>
            </a:r>
          </a:p>
          <a:p>
            <a:pPr lvl="1"/>
            <a:r>
              <a:rPr lang="en-US" dirty="0" smtClean="0"/>
              <a:t>Uncertain parameters</a:t>
            </a:r>
          </a:p>
          <a:p>
            <a:pPr lvl="1"/>
            <a:r>
              <a:rPr lang="en-US" dirty="0" smtClean="0"/>
              <a:t>Parameters that vary between bridges</a:t>
            </a:r>
          </a:p>
          <a:p>
            <a:pPr lvl="1"/>
            <a:r>
              <a:rPr lang="en-US" dirty="0" smtClean="0"/>
              <a:t>Does altering parameter effect solution results</a:t>
            </a:r>
          </a:p>
          <a:p>
            <a:pPr lvl="1"/>
            <a:r>
              <a:rPr lang="en-US" dirty="0" smtClean="0"/>
              <a:t>Reduce where appropriate</a:t>
            </a:r>
          </a:p>
          <a:p>
            <a:r>
              <a:rPr lang="en-US" dirty="0" smtClean="0"/>
              <a:t>Develop parameter ranges</a:t>
            </a:r>
          </a:p>
          <a:p>
            <a:pPr lvl="1"/>
            <a:r>
              <a:rPr lang="en-US" dirty="0" smtClean="0"/>
              <a:t>Sensitivity studies</a:t>
            </a:r>
          </a:p>
          <a:p>
            <a:r>
              <a:rPr lang="en-US" dirty="0" smtClean="0"/>
              <a:t>Examine and refine parameters and ranges</a:t>
            </a:r>
          </a:p>
          <a:p>
            <a:pPr lvl="1"/>
            <a:r>
              <a:rPr lang="en-US" dirty="0" smtClean="0"/>
              <a:t>Regression analysis to identify trends</a:t>
            </a:r>
          </a:p>
          <a:p>
            <a:pPr lvl="1"/>
            <a:r>
              <a:rPr lang="en-US" dirty="0" smtClean="0"/>
              <a:t>Combine parameters into a single variable</a:t>
            </a:r>
          </a:p>
          <a:p>
            <a:pPr lvl="1"/>
            <a:r>
              <a:rPr lang="en-US" dirty="0" smtClean="0"/>
              <a:t>Address multi-variate/non-scalar parameters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350136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a:t>
            </a:r>
            <a:r>
              <a:rPr lang="en-US" sz="3000" dirty="0" smtClean="0"/>
              <a:t>4</a:t>
            </a:r>
            <a:r>
              <a:rPr lang="en-US" sz="2400" dirty="0" smtClean="0"/>
              <a:t>: Assess Current Methodologies </a:t>
            </a:r>
            <a:endParaRPr lang="en-US" sz="2400" dirty="0"/>
          </a:p>
        </p:txBody>
      </p:sp>
      <p:sp>
        <p:nvSpPr>
          <p:cNvPr id="3" name="Content Placeholder 2"/>
          <p:cNvSpPr>
            <a:spLocks noGrp="1"/>
          </p:cNvSpPr>
          <p:nvPr>
            <p:ph idx="1"/>
          </p:nvPr>
        </p:nvSpPr>
        <p:spPr/>
        <p:txBody>
          <a:bodyPr>
            <a:normAutofit fontScale="92500"/>
          </a:bodyPr>
          <a:lstStyle/>
          <a:p>
            <a:r>
              <a:rPr lang="en-US" dirty="0" smtClean="0"/>
              <a:t>Design </a:t>
            </a:r>
            <a:r>
              <a:rPr lang="en-US" dirty="0"/>
              <a:t>and perform </a:t>
            </a:r>
            <a:r>
              <a:rPr lang="en-US" dirty="0" smtClean="0"/>
              <a:t>parametric study</a:t>
            </a:r>
          </a:p>
          <a:p>
            <a:pPr lvl="1"/>
            <a:r>
              <a:rPr lang="en-US" dirty="0" smtClean="0"/>
              <a:t>Latin hypercube sampling of continuous parameters</a:t>
            </a:r>
          </a:p>
          <a:p>
            <a:pPr lvl="1"/>
            <a:r>
              <a:rPr lang="en-US" dirty="0" smtClean="0"/>
              <a:t>Fractional factorial design for categorical parameters</a:t>
            </a:r>
          </a:p>
          <a:p>
            <a:pPr lvl="1"/>
            <a:r>
              <a:rPr lang="en-US" dirty="0" smtClean="0"/>
              <a:t>Compute quantities of interest (e.g. DAF) from model results</a:t>
            </a:r>
          </a:p>
          <a:p>
            <a:r>
              <a:rPr lang="en-US" dirty="0" smtClean="0"/>
              <a:t>Identify structures with DAF greater than predicted</a:t>
            </a:r>
          </a:p>
          <a:p>
            <a:pPr lvl="1"/>
            <a:r>
              <a:rPr lang="en-US" dirty="0" smtClean="0"/>
              <a:t>Separate samples into “performance” categories</a:t>
            </a:r>
          </a:p>
          <a:p>
            <a:pPr lvl="1"/>
            <a:r>
              <a:rPr lang="en-US" dirty="0" smtClean="0"/>
              <a:t>ANOVA to identify important parameters</a:t>
            </a:r>
          </a:p>
          <a:p>
            <a:pPr lvl="1"/>
            <a:r>
              <a:rPr lang="en-US" dirty="0" smtClean="0"/>
              <a:t>Regression analysis to better understand effect of parameters</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984590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smtClean="0"/>
              <a:t>Dynamic Amplification in Codes</a:t>
            </a:r>
            <a:endParaRPr lang="en-US" dirty="0"/>
          </a:p>
        </p:txBody>
      </p:sp>
      <p:sp>
        <p:nvSpPr>
          <p:cNvPr id="111" name="Content Placeholder 110"/>
          <p:cNvSpPr>
            <a:spLocks noGrp="1"/>
          </p:cNvSpPr>
          <p:nvPr>
            <p:ph idx="1"/>
          </p:nvPr>
        </p:nvSpPr>
        <p:spPr>
          <a:xfrm>
            <a:off x="457200" y="914400"/>
            <a:ext cx="8458200" cy="5211763"/>
          </a:xfrm>
        </p:spPr>
        <p:txBody>
          <a:bodyPr>
            <a:normAutofit fontScale="92500"/>
          </a:bodyPr>
          <a:lstStyle/>
          <a:p>
            <a:pPr>
              <a:spcAft>
                <a:spcPts val="1200"/>
              </a:spcAft>
            </a:pPr>
            <a:r>
              <a:rPr lang="en-US" dirty="0" smtClean="0"/>
              <a:t>Different countries use different factors</a:t>
            </a:r>
          </a:p>
          <a:p>
            <a:pPr>
              <a:spcAft>
                <a:spcPts val="1200"/>
              </a:spcAft>
            </a:pPr>
            <a:r>
              <a:rPr lang="en-US" dirty="0" smtClean="0"/>
              <a:t>Range from 0.05 to 0.40 (AASHTO: 0.33)</a:t>
            </a:r>
          </a:p>
          <a:p>
            <a:pPr>
              <a:spcAft>
                <a:spcPts val="1200"/>
              </a:spcAft>
            </a:pPr>
            <a:r>
              <a:rPr lang="en-US" dirty="0" smtClean="0"/>
              <a:t>Dependent on:</a:t>
            </a:r>
          </a:p>
          <a:p>
            <a:pPr lvl="1">
              <a:spcAft>
                <a:spcPts val="1200"/>
              </a:spcAft>
            </a:pPr>
            <a:r>
              <a:rPr lang="en-US" dirty="0" smtClean="0"/>
              <a:t>road roughness, no. axles, 1</a:t>
            </a:r>
            <a:r>
              <a:rPr lang="en-US" baseline="30000" dirty="0" smtClean="0"/>
              <a:t>st</a:t>
            </a:r>
            <a:r>
              <a:rPr lang="en-US" dirty="0" smtClean="0"/>
              <a:t> natural </a:t>
            </a:r>
            <a:r>
              <a:rPr lang="en-US" dirty="0" err="1" smtClean="0"/>
              <a:t>freq</a:t>
            </a:r>
            <a:r>
              <a:rPr lang="en-US" dirty="0"/>
              <a:t>, span length </a:t>
            </a:r>
          </a:p>
          <a:p>
            <a:pPr>
              <a:spcAft>
                <a:spcPts val="1200"/>
              </a:spcAft>
            </a:pPr>
            <a:r>
              <a:rPr lang="en-US" dirty="0"/>
              <a:t>Developed through </a:t>
            </a:r>
            <a:r>
              <a:rPr lang="en-US" dirty="0" smtClean="0"/>
              <a:t>surveys </a:t>
            </a:r>
            <a:r>
              <a:rPr lang="en-US" dirty="0"/>
              <a:t>of existing bridge </a:t>
            </a:r>
            <a:r>
              <a:rPr lang="en-US" dirty="0" smtClean="0"/>
              <a:t>stock in the 1950s and 1980s</a:t>
            </a:r>
            <a:endParaRPr lang="en-US" dirty="0" smtClean="0"/>
          </a:p>
          <a:p>
            <a:pPr>
              <a:spcAft>
                <a:spcPts val="1200"/>
              </a:spcAft>
            </a:pPr>
            <a:r>
              <a:rPr lang="en-US" dirty="0" smtClean="0"/>
              <a:t>More recent experimental evaluations </a:t>
            </a:r>
            <a:r>
              <a:rPr lang="en-US" dirty="0" smtClean="0"/>
              <a:t>of IM’s</a:t>
            </a:r>
          </a:p>
          <a:p>
            <a:pPr lvl="1">
              <a:spcBef>
                <a:spcPts val="0"/>
              </a:spcBef>
            </a:pPr>
            <a:r>
              <a:rPr lang="en-US" dirty="0" smtClean="0"/>
              <a:t>High variability</a:t>
            </a:r>
          </a:p>
          <a:p>
            <a:pPr lvl="1">
              <a:spcBef>
                <a:spcPts val="0"/>
              </a:spcBef>
            </a:pPr>
            <a:r>
              <a:rPr lang="en-US" dirty="0" smtClean="0"/>
              <a:t>Not uncommon to exceed prescribed value</a:t>
            </a:r>
            <a:endParaRPr lang="en-US" dirty="0"/>
          </a:p>
          <a:p>
            <a:pPr>
              <a:spcAft>
                <a:spcPts val="1200"/>
              </a:spcAft>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5120999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4</a:t>
            </a:r>
            <a:r>
              <a:rPr lang="en-US" sz="2400" dirty="0"/>
              <a:t>: Assess Current Methodologies </a:t>
            </a:r>
          </a:p>
        </p:txBody>
      </p:sp>
      <p:sp>
        <p:nvSpPr>
          <p:cNvPr id="3" name="Content Placeholder 2"/>
          <p:cNvSpPr>
            <a:spLocks noGrp="1"/>
          </p:cNvSpPr>
          <p:nvPr>
            <p:ph idx="1"/>
          </p:nvPr>
        </p:nvSpPr>
        <p:spPr/>
        <p:txBody>
          <a:bodyPr/>
          <a:lstStyle/>
          <a:p>
            <a:r>
              <a:rPr lang="en-US" dirty="0" smtClean="0"/>
              <a:t>Identify </a:t>
            </a:r>
            <a:r>
              <a:rPr lang="en-US" dirty="0"/>
              <a:t>better methods of predicting amplification </a:t>
            </a:r>
            <a:r>
              <a:rPr lang="en-US" dirty="0" smtClean="0"/>
              <a:t>factors</a:t>
            </a:r>
          </a:p>
          <a:p>
            <a:pPr lvl="1"/>
            <a:r>
              <a:rPr lang="en-US" dirty="0" smtClean="0"/>
              <a:t>Can a simple relationship be identified through regression analysis</a:t>
            </a:r>
          </a:p>
          <a:p>
            <a:pPr lvl="1"/>
            <a:r>
              <a:rPr lang="en-US" dirty="0" smtClean="0"/>
              <a:t>Possibly limited to bridge-type </a:t>
            </a:r>
          </a:p>
          <a:p>
            <a:r>
              <a:rPr lang="en-US" dirty="0" smtClean="0"/>
              <a:t>Identify alternative methods of modeling VBI</a:t>
            </a:r>
          </a:p>
          <a:p>
            <a:pPr lvl="1"/>
            <a:r>
              <a:rPr lang="en-US" dirty="0" smtClean="0"/>
              <a:t>Simplified model types (e.g. single line or grillage)</a:t>
            </a:r>
          </a:p>
          <a:p>
            <a:pPr lvl="1"/>
            <a:r>
              <a:rPr lang="en-US" dirty="0" smtClean="0"/>
              <a:t>Separation of solution</a:t>
            </a:r>
          </a:p>
          <a:p>
            <a:pPr lvl="2"/>
            <a:r>
              <a:rPr lang="en-US" dirty="0" smtClean="0"/>
              <a:t>Vehicle Response</a:t>
            </a:r>
          </a:p>
          <a:p>
            <a:pPr lvl="2"/>
            <a:r>
              <a:rPr lang="en-US" dirty="0" smtClean="0"/>
              <a:t>Bridge Response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0840647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a:t>
            </a:r>
            <a:r>
              <a:rPr lang="en-US" sz="3000" dirty="0" smtClean="0"/>
              <a:t>5</a:t>
            </a:r>
            <a:r>
              <a:rPr lang="en-US" sz="2400" dirty="0" smtClean="0"/>
              <a:t>: Investigation of Truck Platoons</a:t>
            </a:r>
            <a:endParaRPr lang="en-US" sz="2400" dirty="0"/>
          </a:p>
        </p:txBody>
      </p:sp>
      <p:sp>
        <p:nvSpPr>
          <p:cNvPr id="3" name="Content Placeholder 2"/>
          <p:cNvSpPr>
            <a:spLocks noGrp="1"/>
          </p:cNvSpPr>
          <p:nvPr>
            <p:ph idx="1"/>
          </p:nvPr>
        </p:nvSpPr>
        <p:spPr/>
        <p:txBody>
          <a:bodyPr>
            <a:normAutofit/>
          </a:bodyPr>
          <a:lstStyle/>
          <a:p>
            <a:r>
              <a:rPr lang="en-US" dirty="0" smtClean="0"/>
              <a:t>Identify “problematic” platoon </a:t>
            </a:r>
            <a:r>
              <a:rPr lang="en-US" dirty="0"/>
              <a:t>parameter values </a:t>
            </a:r>
            <a:endParaRPr lang="en-US" dirty="0" smtClean="0"/>
          </a:p>
          <a:p>
            <a:pPr lvl="1"/>
            <a:r>
              <a:rPr lang="en-US" dirty="0" smtClean="0"/>
              <a:t>“Sensitive” models selected from previous study</a:t>
            </a:r>
          </a:p>
          <a:p>
            <a:pPr lvl="1"/>
            <a:r>
              <a:rPr lang="en-US" dirty="0" smtClean="0"/>
              <a:t>Parametric study</a:t>
            </a:r>
          </a:p>
          <a:p>
            <a:pPr lvl="2"/>
            <a:r>
              <a:rPr lang="en-US" dirty="0" smtClean="0"/>
              <a:t>Vehicle spacing</a:t>
            </a:r>
          </a:p>
          <a:p>
            <a:pPr lvl="2"/>
            <a:r>
              <a:rPr lang="en-US" dirty="0" smtClean="0"/>
              <a:t>Vehicle speed</a:t>
            </a:r>
          </a:p>
          <a:p>
            <a:pPr lvl="2"/>
            <a:r>
              <a:rPr lang="en-US" dirty="0" smtClean="0"/>
              <a:t>Vehicle suspension stiffness &amp; damping</a:t>
            </a:r>
          </a:p>
          <a:p>
            <a:pPr lvl="1"/>
            <a:r>
              <a:rPr lang="en-US" dirty="0" smtClean="0"/>
              <a:t>Trends in </a:t>
            </a:r>
            <a:r>
              <a:rPr lang="en-US" dirty="0"/>
              <a:t>maximum bridge response and maximum dynamic </a:t>
            </a:r>
            <a:r>
              <a:rPr lang="en-US" dirty="0" smtClean="0"/>
              <a:t>amplification</a:t>
            </a:r>
            <a:endParaRPr lang="en-US" dirty="0"/>
          </a:p>
          <a:p>
            <a:pPr lvl="1"/>
            <a:r>
              <a:rPr lang="en-US" dirty="0" smtClean="0"/>
              <a:t>Check trends against other models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649924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a:t>
            </a:r>
            <a:r>
              <a:rPr lang="en-US" sz="3000" dirty="0" smtClean="0"/>
              <a:t>5</a:t>
            </a:r>
            <a:r>
              <a:rPr lang="en-US" sz="2400" dirty="0" smtClean="0"/>
              <a:t>: Investigation of Truck Platoons</a:t>
            </a:r>
            <a:endParaRPr lang="en-US" sz="2400" dirty="0"/>
          </a:p>
        </p:txBody>
      </p:sp>
      <p:sp>
        <p:nvSpPr>
          <p:cNvPr id="3" name="Content Placeholder 2"/>
          <p:cNvSpPr>
            <a:spLocks noGrp="1"/>
          </p:cNvSpPr>
          <p:nvPr>
            <p:ph idx="1"/>
          </p:nvPr>
        </p:nvSpPr>
        <p:spPr/>
        <p:txBody>
          <a:bodyPr/>
          <a:lstStyle/>
          <a:p>
            <a:r>
              <a:rPr lang="en-US" dirty="0" smtClean="0"/>
              <a:t>Identify “best-case” platoon parameters</a:t>
            </a:r>
          </a:p>
          <a:p>
            <a:pPr lvl="1"/>
            <a:r>
              <a:rPr lang="en-US" dirty="0" smtClean="0"/>
              <a:t>Parameters that are under operational control</a:t>
            </a:r>
          </a:p>
          <a:p>
            <a:pPr lvl="1"/>
            <a:r>
              <a:rPr lang="en-US" dirty="0" smtClean="0"/>
              <a:t>Previous parametric study data reused</a:t>
            </a:r>
          </a:p>
          <a:p>
            <a:pPr lvl="1"/>
            <a:r>
              <a:rPr lang="en-US" dirty="0" smtClean="0"/>
              <a:t>Develop ideal range of parameters</a:t>
            </a:r>
          </a:p>
          <a:p>
            <a:pPr lvl="2"/>
            <a:r>
              <a:rPr lang="en-US" dirty="0" smtClean="0"/>
              <a:t>i.e. How can an operator mitigate dynamic amplification</a:t>
            </a:r>
          </a:p>
          <a:p>
            <a:r>
              <a:rPr lang="en-US" dirty="0" smtClean="0"/>
              <a:t>Develop truck platooning policy recommendations </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0065965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Shortcomings with Experimental Research</a:t>
            </a:r>
            <a:endParaRPr lang="en-US" dirty="0"/>
          </a:p>
        </p:txBody>
      </p:sp>
      <p:sp>
        <p:nvSpPr>
          <p:cNvPr id="3" name="Content Placeholder 2"/>
          <p:cNvSpPr>
            <a:spLocks noGrp="1"/>
          </p:cNvSpPr>
          <p:nvPr>
            <p:ph idx="1"/>
          </p:nvPr>
        </p:nvSpPr>
        <p:spPr/>
        <p:txBody>
          <a:bodyPr>
            <a:normAutofit fontScale="77500" lnSpcReduction="20000"/>
          </a:bodyPr>
          <a:lstStyle/>
          <a:p>
            <a:pPr>
              <a:spcAft>
                <a:spcPts val="1200"/>
              </a:spcAft>
            </a:pPr>
            <a:r>
              <a:rPr lang="en-US" sz="3100" dirty="0"/>
              <a:t>Many of the larger studies found bridges with amplification factors between 1.5 and </a:t>
            </a:r>
            <a:r>
              <a:rPr lang="en-US" sz="3100" dirty="0" smtClean="0"/>
              <a:t>2, and have identified some of the most influential parameters</a:t>
            </a:r>
          </a:p>
          <a:p>
            <a:pPr marL="36576" indent="0">
              <a:buNone/>
            </a:pPr>
            <a:r>
              <a:rPr lang="en-US" sz="3400" dirty="0" smtClean="0"/>
              <a:t>However:</a:t>
            </a:r>
          </a:p>
          <a:p>
            <a:r>
              <a:rPr lang="en-US" sz="3100" dirty="0" smtClean="0"/>
              <a:t>Even the largest studies face the issue of whether the studied sample set is representative or comprehensive of the entire bridge population (i.e. Study of 200 bridges in Switzerland consisted mostly of concrete bridges)</a:t>
            </a:r>
          </a:p>
          <a:p>
            <a:r>
              <a:rPr lang="en-US" sz="3100" dirty="0" smtClean="0"/>
              <a:t>Furthermore, the studies often consider too few parameters to fully understand the conditions resulting in amplification issues</a:t>
            </a:r>
          </a:p>
          <a:p>
            <a:r>
              <a:rPr lang="en-US" sz="3100" dirty="0" smtClean="0"/>
              <a:t>These studies have failed to characterized the mechanisms that lead to large dynamic amplification and they offer no quantitative relationships</a:t>
            </a:r>
            <a:endParaRPr lang="en-US" sz="31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642780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Shortcomings </a:t>
            </a:r>
            <a:r>
              <a:rPr lang="en-US" dirty="0"/>
              <a:t>with </a:t>
            </a:r>
            <a:r>
              <a:rPr lang="en-US" dirty="0" smtClean="0"/>
              <a:t>Analytical Research</a:t>
            </a:r>
            <a:endParaRPr lang="en-US" dirty="0"/>
          </a:p>
        </p:txBody>
      </p:sp>
      <p:sp>
        <p:nvSpPr>
          <p:cNvPr id="3" name="Content Placeholder 2"/>
          <p:cNvSpPr>
            <a:spLocks noGrp="1"/>
          </p:cNvSpPr>
          <p:nvPr>
            <p:ph idx="1"/>
          </p:nvPr>
        </p:nvSpPr>
        <p:spPr/>
        <p:txBody>
          <a:bodyPr>
            <a:normAutofit fontScale="85000" lnSpcReduction="10000"/>
          </a:bodyPr>
          <a:lstStyle/>
          <a:p>
            <a:pPr>
              <a:spcAft>
                <a:spcPts val="1200"/>
              </a:spcAft>
            </a:pPr>
            <a:r>
              <a:rPr lang="en-US" sz="2800" dirty="0" smtClean="0"/>
              <a:t>Analytical tools (simulation) provide the ability to investigate the mechanisms driving VBI and amplification. Several analytical studies have echoed the general conclusions of the experimental studies. (e.g. road roughness is a very important parameter)</a:t>
            </a:r>
          </a:p>
          <a:p>
            <a:pPr marL="36576" indent="0">
              <a:buNone/>
            </a:pPr>
            <a:r>
              <a:rPr lang="en-US" dirty="0" smtClean="0"/>
              <a:t>However:</a:t>
            </a:r>
          </a:p>
          <a:p>
            <a:r>
              <a:rPr lang="en-US" sz="2800" dirty="0" smtClean="0"/>
              <a:t>It is only recently, that the software and computing power has made large scale simulation studies possible.</a:t>
            </a:r>
          </a:p>
          <a:p>
            <a:r>
              <a:rPr lang="en-US" sz="2800" dirty="0" smtClean="0"/>
              <a:t>Therefore there is again the issue of small sample sizes and too few parameters investigated</a:t>
            </a:r>
          </a:p>
          <a:p>
            <a:r>
              <a:rPr lang="en-US" sz="2800" dirty="0" smtClean="0"/>
              <a:t>Furthermore, there is little assurance the models are capable of modeling VBI and thus conclusions have been limited to qualitative relationships.</a:t>
            </a:r>
          </a:p>
          <a:p>
            <a:pPr marL="36576"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918134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Knowledge Gaps &amp; Vulnerabilities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Dynamic effect of traffic on highway bridges is poorly understood</a:t>
            </a:r>
          </a:p>
          <a:p>
            <a:pPr lvl="1"/>
            <a:r>
              <a:rPr lang="en-US" dirty="0" smtClean="0"/>
              <a:t>Inadequacy of current codes has been demonstrated by field experiments (i.e. outliers)</a:t>
            </a:r>
          </a:p>
          <a:p>
            <a:pPr lvl="1"/>
            <a:r>
              <a:rPr lang="en-US" dirty="0" smtClean="0"/>
              <a:t>Simulation studies on influential parameters have failed to reach actionable conclusions</a:t>
            </a:r>
          </a:p>
          <a:p>
            <a:pPr lvl="1"/>
            <a:r>
              <a:rPr lang="en-US" dirty="0" smtClean="0"/>
              <a:t>Interdependency </a:t>
            </a:r>
            <a:r>
              <a:rPr lang="en-US" dirty="0" smtClean="0"/>
              <a:t>of influential parameters has been largely overlooked </a:t>
            </a:r>
          </a:p>
          <a:p>
            <a:pPr>
              <a:spcBef>
                <a:spcPts val="1200"/>
              </a:spcBef>
            </a:pPr>
            <a:r>
              <a:rPr lang="en-US" dirty="0" smtClean="0"/>
              <a:t>Established methodologies were developed through statistical means</a:t>
            </a:r>
          </a:p>
          <a:p>
            <a:pPr lvl="1"/>
            <a:r>
              <a:rPr lang="en-US" dirty="0" smtClean="0"/>
              <a:t>How has the bridge population changed?</a:t>
            </a:r>
          </a:p>
          <a:p>
            <a:pPr lvl="1"/>
            <a:r>
              <a:rPr lang="en-US" dirty="0" smtClean="0"/>
              <a:t>How has traffic changed?</a:t>
            </a:r>
          </a:p>
          <a:p>
            <a:pPr marL="448056" lvl="1" indent="0">
              <a:buNone/>
            </a:pPr>
            <a:endParaRPr lang="en-US" dirty="0" smtClean="0"/>
          </a:p>
          <a:p>
            <a:r>
              <a:rPr lang="en-US" dirty="0" smtClean="0"/>
              <a:t>Effect of truck platoons on highway </a:t>
            </a:r>
            <a:r>
              <a:rPr lang="en-US" dirty="0" smtClean="0"/>
              <a:t>bridges</a:t>
            </a:r>
          </a:p>
          <a:p>
            <a:pPr lvl="1"/>
            <a:r>
              <a:rPr lang="en-US" dirty="0" smtClean="0"/>
              <a:t>Research on railway bridges suggests the repetitive loading of truck platoons can excite bridge dynamics and may lead to </a:t>
            </a:r>
            <a:r>
              <a:rPr lang="en-US" dirty="0" smtClean="0"/>
              <a:t>amplified bridge response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976924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70528556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Proposal">
      <a:dk1>
        <a:srgbClr val="283138"/>
      </a:dk1>
      <a:lt1>
        <a:srgbClr val="FFFFF3"/>
      </a:lt1>
      <a:dk2>
        <a:srgbClr val="283138"/>
      </a:dk2>
      <a:lt2>
        <a:srgbClr val="FFF9E1"/>
      </a:lt2>
      <a:accent1>
        <a:srgbClr val="2C3B6C"/>
      </a:accent1>
      <a:accent2>
        <a:srgbClr val="F59D5B"/>
      </a:accent2>
      <a:accent3>
        <a:srgbClr val="695247"/>
      </a:accent3>
      <a:accent4>
        <a:srgbClr val="728D1B"/>
      </a:accent4>
      <a:accent5>
        <a:srgbClr val="AB73D5"/>
      </a:accent5>
      <a:accent6>
        <a:srgbClr val="84BED8"/>
      </a:accent6>
      <a:hlink>
        <a:srgbClr val="6187E3"/>
      </a:hlink>
      <a:folHlink>
        <a:srgbClr val="7B8EB8"/>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4578</TotalTime>
  <Words>3163</Words>
  <Application>Microsoft Office PowerPoint</Application>
  <PresentationFormat>On-screen Show (4:3)</PresentationFormat>
  <Paragraphs>488</Paragraphs>
  <Slides>52</Slides>
  <Notes>7</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Technic</vt:lpstr>
      <vt:lpstr>PhD Proposal</vt:lpstr>
      <vt:lpstr>Research Need</vt:lpstr>
      <vt:lpstr>State of Industry</vt:lpstr>
      <vt:lpstr>Dynamic Amplification Factors</vt:lpstr>
      <vt:lpstr>Dynamic Amplification in Codes</vt:lpstr>
      <vt:lpstr>Shortcomings with Experimental Research</vt:lpstr>
      <vt:lpstr>Shortcomings with Analytical Research</vt:lpstr>
      <vt:lpstr>Knowledge Gaps &amp; Vulnerabilities</vt:lpstr>
      <vt:lpstr>Objectives</vt:lpstr>
      <vt:lpstr>Research Strategy</vt:lpstr>
      <vt:lpstr>Research Strategy – Completed Work</vt:lpstr>
      <vt:lpstr>Completed Work – Phase 1</vt:lpstr>
      <vt:lpstr>Completed Work – Phase 1: First Field Test</vt:lpstr>
      <vt:lpstr>Completed Work – Phase 1: Outcomes</vt:lpstr>
      <vt:lpstr>Completed Work – Phase 1: Outcomes</vt:lpstr>
      <vt:lpstr>Research Strategy – Completed Work</vt:lpstr>
      <vt:lpstr>Completed Work – Phase 2: Test Objectives</vt:lpstr>
      <vt:lpstr>Completed Work – Phase 2: Test Execution</vt:lpstr>
      <vt:lpstr>Completed Work – Phase 2: Test Observations</vt:lpstr>
      <vt:lpstr>Completed Work – Phase 2: Test Observations</vt:lpstr>
      <vt:lpstr>Completed Work – Phase 2: FE Simulation</vt:lpstr>
      <vt:lpstr>Completed Work – Phase 2: Test Conclusions</vt:lpstr>
      <vt:lpstr>Completed Work – Phase 2: Detailed Field Characterization</vt:lpstr>
      <vt:lpstr>Completed Work – Phase 2: Simulation of test scenarios</vt:lpstr>
      <vt:lpstr>Completed Work – Phase 2: Simulation of test scenarios</vt:lpstr>
      <vt:lpstr>Completed Work: Summary</vt:lpstr>
      <vt:lpstr>Research Strategy</vt:lpstr>
      <vt:lpstr>Objectives</vt:lpstr>
      <vt:lpstr>Future Work – Phase 3: Identification of VBI Parameters</vt:lpstr>
      <vt:lpstr>Objectives</vt:lpstr>
      <vt:lpstr>Future Work – Phase 4: Assess Current Methodologies </vt:lpstr>
      <vt:lpstr>Objectives</vt:lpstr>
      <vt:lpstr>Future Work – Phase 5: Investigation of Truck Platoons</vt:lpstr>
      <vt:lpstr>Future Work: Summary</vt:lpstr>
      <vt:lpstr>Future Work - Schedule</vt:lpstr>
      <vt:lpstr>Research Strategy</vt:lpstr>
      <vt:lpstr>End</vt:lpstr>
      <vt:lpstr>Objectives</vt:lpstr>
      <vt:lpstr>Background – Vehicle Bridge Interaction</vt:lpstr>
      <vt:lpstr>State of the Art – Dynamic Amplification</vt:lpstr>
      <vt:lpstr>State of the Art – Dynamic Amplification</vt:lpstr>
      <vt:lpstr>State of Research– Influential Parameters</vt:lpstr>
      <vt:lpstr>State of the Art – Platooned Vehicles</vt:lpstr>
      <vt:lpstr>Completed Work – Phase 1</vt:lpstr>
      <vt:lpstr>Completed Work – Phase 1: First Field Test</vt:lpstr>
      <vt:lpstr>Completed Work – Phase 1: First Field Test</vt:lpstr>
      <vt:lpstr>Completed Work – Phase 2: Detailed Field Characterization</vt:lpstr>
      <vt:lpstr>Future Work – Phase 3: Identification of VBI Parameters</vt:lpstr>
      <vt:lpstr>Future Work – Phase 4: Assess Current Methodologies </vt:lpstr>
      <vt:lpstr>Future Work – Phase 4: Assess Current Methodologies </vt:lpstr>
      <vt:lpstr>Future Work – Phase 5: Investigation of Truck Platoons</vt:lpstr>
      <vt:lpstr>Future Work – Phase 5: Investigation of Truck Platoons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Organization</dc:title>
  <dc:creator>John</dc:creator>
  <cp:lastModifiedBy>John Braley</cp:lastModifiedBy>
  <cp:revision>119</cp:revision>
  <dcterms:created xsi:type="dcterms:W3CDTF">2006-08-16T00:00:00Z</dcterms:created>
  <dcterms:modified xsi:type="dcterms:W3CDTF">2018-03-20T19:25:39Z</dcterms:modified>
</cp:coreProperties>
</file>